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4"/>
  </p:notesMasterIdLst>
  <p:sldIdLst>
    <p:sldId id="279" r:id="rId5"/>
    <p:sldId id="6024" r:id="rId6"/>
    <p:sldId id="6034" r:id="rId7"/>
    <p:sldId id="310" r:id="rId8"/>
    <p:sldId id="6033" r:id="rId9"/>
    <p:sldId id="6031" r:id="rId10"/>
    <p:sldId id="5988" r:id="rId11"/>
    <p:sldId id="5989" r:id="rId12"/>
    <p:sldId id="6057" r:id="rId13"/>
    <p:sldId id="6035" r:id="rId14"/>
    <p:sldId id="6046" r:id="rId15"/>
    <p:sldId id="6009" r:id="rId16"/>
    <p:sldId id="6028" r:id="rId17"/>
    <p:sldId id="6036" r:id="rId18"/>
    <p:sldId id="5995" r:id="rId19"/>
    <p:sldId id="6043" r:id="rId20"/>
    <p:sldId id="6044" r:id="rId21"/>
    <p:sldId id="6053" r:id="rId22"/>
    <p:sldId id="6049" r:id="rId23"/>
    <p:sldId id="6054" r:id="rId24"/>
    <p:sldId id="6060" r:id="rId25"/>
    <p:sldId id="6061" r:id="rId26"/>
    <p:sldId id="6048" r:id="rId27"/>
    <p:sldId id="6055" r:id="rId28"/>
    <p:sldId id="6052" r:id="rId29"/>
    <p:sldId id="6059" r:id="rId30"/>
    <p:sldId id="6058" r:id="rId31"/>
    <p:sldId id="6062" r:id="rId32"/>
    <p:sldId id="358" r:id="rId33"/>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Montserrat" pitchFamily="2" charset="77"/>
      <p:regular r:id="rId39"/>
      <p:bold r:id="rId40"/>
      <p:italic r:id="rId41"/>
      <p:boldItalic r:id="rId42"/>
    </p:embeddedFont>
    <p:embeddedFont>
      <p:font typeface="Montserrat Bold" pitchFamily="2" charset="77"/>
      <p:bold r:id="rId43"/>
      <p:italic r:id="rId44"/>
      <p:boldItalic r:id="rId45"/>
    </p:embeddedFont>
    <p:embeddedFont>
      <p:font typeface="Now" pitchFamily="2" charset="77"/>
      <p:regular r:id="rId46"/>
    </p:embeddedFont>
    <p:embeddedFont>
      <p:font typeface="Now Bold" pitchFamily="2" charset="77"/>
      <p:regular r:id="rId47"/>
      <p:bold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D2B4"/>
    <a:srgbClr val="404040"/>
    <a:srgbClr val="941100"/>
    <a:srgbClr val="C0504D"/>
    <a:srgbClr val="CBC0FC"/>
    <a:srgbClr val="BFB5ED"/>
    <a:srgbClr val="FFDCCE"/>
    <a:srgbClr val="97C2A6"/>
    <a:srgbClr val="B8A8DA"/>
    <a:srgbClr val="8EB4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6A709-FF53-3441-2759-FB5A0D975E77}" v="90" dt="2023-10-17T08:48:44.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0" autoAdjust="0"/>
    <p:restoredTop sz="80000" autoAdjust="0"/>
  </p:normalViewPr>
  <p:slideViewPr>
    <p:cSldViewPr>
      <p:cViewPr varScale="1">
        <p:scale>
          <a:sx n="110" d="100"/>
          <a:sy n="110" d="100"/>
        </p:scale>
        <p:origin x="2312" y="176"/>
      </p:cViewPr>
      <p:guideLst>
        <p:guide orient="horz" pos="2160"/>
        <p:guide pos="2880"/>
      </p:guideLst>
    </p:cSldViewPr>
  </p:slideViewPr>
  <p:outlineViewPr>
    <p:cViewPr>
      <p:scale>
        <a:sx n="33" d="100"/>
        <a:sy n="33" d="100"/>
      </p:scale>
      <p:origin x="0" y="0"/>
    </p:cViewPr>
  </p:outlineViewPr>
  <p:notesTextViewPr>
    <p:cViewPr>
      <p:scale>
        <a:sx n="210" d="100"/>
        <a:sy n="2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7216A709-FF53-3441-2759-FB5A0D975E77}"/>
    <pc:docChg chg="modSld">
      <pc:chgData name="Rita Isabel Spínola E Silva" userId="S::zbc283@ku.dk::ba5000cd-55e1-4b11-ab9b-9a1c49cf6f11" providerId="AD" clId="Web-{7216A709-FF53-3441-2759-FB5A0D975E77}" dt="2023-10-17T08:48:42.120" v="37" actId="20577"/>
      <pc:docMkLst>
        <pc:docMk/>
      </pc:docMkLst>
      <pc:sldChg chg="modSp">
        <pc:chgData name="Rita Isabel Spínola E Silva" userId="S::zbc283@ku.dk::ba5000cd-55e1-4b11-ab9b-9a1c49cf6f11" providerId="AD" clId="Web-{7216A709-FF53-3441-2759-FB5A0D975E77}" dt="2023-10-17T07:50:37.981" v="1" actId="20577"/>
        <pc:sldMkLst>
          <pc:docMk/>
          <pc:sldMk cId="0" sldId="310"/>
        </pc:sldMkLst>
        <pc:spChg chg="mod">
          <ac:chgData name="Rita Isabel Spínola E Silva" userId="S::zbc283@ku.dk::ba5000cd-55e1-4b11-ab9b-9a1c49cf6f11" providerId="AD" clId="Web-{7216A709-FF53-3441-2759-FB5A0D975E77}" dt="2023-10-17T07:50:37.981" v="1" actId="20577"/>
          <ac:spMkLst>
            <pc:docMk/>
            <pc:sldMk cId="0" sldId="310"/>
            <ac:spMk id="15" creationId="{00000000-0000-0000-0000-000000000000}"/>
          </ac:spMkLst>
        </pc:spChg>
      </pc:sldChg>
      <pc:sldChg chg="modSp">
        <pc:chgData name="Rita Isabel Spínola E Silva" userId="S::zbc283@ku.dk::ba5000cd-55e1-4b11-ab9b-9a1c49cf6f11" providerId="AD" clId="Web-{7216A709-FF53-3441-2759-FB5A0D975E77}" dt="2023-10-17T08:34:45.608" v="20" actId="20577"/>
        <pc:sldMkLst>
          <pc:docMk/>
          <pc:sldMk cId="3183300932" sldId="5995"/>
        </pc:sldMkLst>
        <pc:spChg chg="mod">
          <ac:chgData name="Rita Isabel Spínola E Silva" userId="S::zbc283@ku.dk::ba5000cd-55e1-4b11-ab9b-9a1c49cf6f11" providerId="AD" clId="Web-{7216A709-FF53-3441-2759-FB5A0D975E77}" dt="2023-10-17T08:34:45.608" v="20" actId="20577"/>
          <ac:spMkLst>
            <pc:docMk/>
            <pc:sldMk cId="3183300932" sldId="5995"/>
            <ac:spMk id="6" creationId="{2F1F760B-62FC-CE68-62B3-94BCEA46D455}"/>
          </ac:spMkLst>
        </pc:spChg>
      </pc:sldChg>
      <pc:sldChg chg="modSp">
        <pc:chgData name="Rita Isabel Spínola E Silva" userId="S::zbc283@ku.dk::ba5000cd-55e1-4b11-ab9b-9a1c49cf6f11" providerId="AD" clId="Web-{7216A709-FF53-3441-2759-FB5A0D975E77}" dt="2023-10-17T08:04:07.361" v="15" actId="20577"/>
        <pc:sldMkLst>
          <pc:docMk/>
          <pc:sldMk cId="2782910019" sldId="6028"/>
        </pc:sldMkLst>
        <pc:spChg chg="mod">
          <ac:chgData name="Rita Isabel Spínola E Silva" userId="S::zbc283@ku.dk::ba5000cd-55e1-4b11-ab9b-9a1c49cf6f11" providerId="AD" clId="Web-{7216A709-FF53-3441-2759-FB5A0D975E77}" dt="2023-10-17T08:04:07.361" v="15" actId="20577"/>
          <ac:spMkLst>
            <pc:docMk/>
            <pc:sldMk cId="2782910019" sldId="6028"/>
            <ac:spMk id="2" creationId="{F5FC4DD1-F21C-4C38-9C4F-5F86D04CF90F}"/>
          </ac:spMkLst>
        </pc:spChg>
      </pc:sldChg>
      <pc:sldChg chg="modSp">
        <pc:chgData name="Rita Isabel Spínola E Silva" userId="S::zbc283@ku.dk::ba5000cd-55e1-4b11-ab9b-9a1c49cf6f11" providerId="AD" clId="Web-{7216A709-FF53-3441-2759-FB5A0D975E77}" dt="2023-10-17T07:52:23.387" v="4" actId="20577"/>
        <pc:sldMkLst>
          <pc:docMk/>
          <pc:sldMk cId="734280915" sldId="6033"/>
        </pc:sldMkLst>
        <pc:spChg chg="mod">
          <ac:chgData name="Rita Isabel Spínola E Silva" userId="S::zbc283@ku.dk::ba5000cd-55e1-4b11-ab9b-9a1c49cf6f11" providerId="AD" clId="Web-{7216A709-FF53-3441-2759-FB5A0D975E77}" dt="2023-10-17T07:52:23.387" v="4" actId="20577"/>
          <ac:spMkLst>
            <pc:docMk/>
            <pc:sldMk cId="734280915" sldId="6033"/>
            <ac:spMk id="32" creationId="{112A7075-2C88-8741-7EB7-9713468CAFDE}"/>
          </ac:spMkLst>
        </pc:spChg>
      </pc:sldChg>
      <pc:sldChg chg="modSp">
        <pc:chgData name="Rita Isabel Spínola E Silva" userId="S::zbc283@ku.dk::ba5000cd-55e1-4b11-ab9b-9a1c49cf6f11" providerId="AD" clId="Web-{7216A709-FF53-3441-2759-FB5A0D975E77}" dt="2023-10-17T08:10:26.879" v="17" actId="20577"/>
        <pc:sldMkLst>
          <pc:docMk/>
          <pc:sldMk cId="2072389937" sldId="6036"/>
        </pc:sldMkLst>
        <pc:spChg chg="mod">
          <ac:chgData name="Rita Isabel Spínola E Silva" userId="S::zbc283@ku.dk::ba5000cd-55e1-4b11-ab9b-9a1c49cf6f11" providerId="AD" clId="Web-{7216A709-FF53-3441-2759-FB5A0D975E77}" dt="2023-10-17T08:10:26.879" v="17" actId="20577"/>
          <ac:spMkLst>
            <pc:docMk/>
            <pc:sldMk cId="2072389937" sldId="6036"/>
            <ac:spMk id="4" creationId="{A390473F-5693-9874-3990-7976F6CEDA2C}"/>
          </ac:spMkLst>
        </pc:spChg>
      </pc:sldChg>
      <pc:sldChg chg="modSp">
        <pc:chgData name="Rita Isabel Spínola E Silva" userId="S::zbc283@ku.dk::ba5000cd-55e1-4b11-ab9b-9a1c49cf6f11" providerId="AD" clId="Web-{7216A709-FF53-3441-2759-FB5A0D975E77}" dt="2023-10-17T08:45:44.130" v="24" actId="20577"/>
        <pc:sldMkLst>
          <pc:docMk/>
          <pc:sldMk cId="3023184857" sldId="6049"/>
        </pc:sldMkLst>
        <pc:spChg chg="mod">
          <ac:chgData name="Rita Isabel Spínola E Silva" userId="S::zbc283@ku.dk::ba5000cd-55e1-4b11-ab9b-9a1c49cf6f11" providerId="AD" clId="Web-{7216A709-FF53-3441-2759-FB5A0D975E77}" dt="2023-10-17T08:45:44.130" v="24" actId="20577"/>
          <ac:spMkLst>
            <pc:docMk/>
            <pc:sldMk cId="3023184857" sldId="6049"/>
            <ac:spMk id="6" creationId="{9F5463A8-6813-BDFE-2BCA-5AA6640C18D5}"/>
          </ac:spMkLst>
        </pc:spChg>
      </pc:sldChg>
      <pc:sldChg chg="modSp">
        <pc:chgData name="Rita Isabel Spínola E Silva" userId="S::zbc283@ku.dk::ba5000cd-55e1-4b11-ab9b-9a1c49cf6f11" providerId="AD" clId="Web-{7216A709-FF53-3441-2759-FB5A0D975E77}" dt="2023-10-17T08:48:42.120" v="37" actId="20577"/>
        <pc:sldMkLst>
          <pc:docMk/>
          <pc:sldMk cId="1726100429" sldId="6052"/>
        </pc:sldMkLst>
        <pc:spChg chg="mod">
          <ac:chgData name="Rita Isabel Spínola E Silva" userId="S::zbc283@ku.dk::ba5000cd-55e1-4b11-ab9b-9a1c49cf6f11" providerId="AD" clId="Web-{7216A709-FF53-3441-2759-FB5A0D975E77}" dt="2023-10-17T08:48:42.120" v="37" actId="20577"/>
          <ac:spMkLst>
            <pc:docMk/>
            <pc:sldMk cId="1726100429" sldId="6052"/>
            <ac:spMk id="2" creationId="{F5FC4DD1-F21C-4C38-9C4F-5F86D04CF90F}"/>
          </ac:spMkLst>
        </pc:spChg>
      </pc:sldChg>
      <pc:sldChg chg="modSp">
        <pc:chgData name="Rita Isabel Spínola E Silva" userId="S::zbc283@ku.dk::ba5000cd-55e1-4b11-ab9b-9a1c49cf6f11" providerId="AD" clId="Web-{7216A709-FF53-3441-2759-FB5A0D975E77}" dt="2023-10-17T08:36:53.237" v="23" actId="20577"/>
        <pc:sldMkLst>
          <pc:docMk/>
          <pc:sldMk cId="1881409348" sldId="6053"/>
        </pc:sldMkLst>
        <pc:spChg chg="mod">
          <ac:chgData name="Rita Isabel Spínola E Silva" userId="S::zbc283@ku.dk::ba5000cd-55e1-4b11-ab9b-9a1c49cf6f11" providerId="AD" clId="Web-{7216A709-FF53-3441-2759-FB5A0D975E77}" dt="2023-10-17T08:36:53.237" v="23" actId="20577"/>
          <ac:spMkLst>
            <pc:docMk/>
            <pc:sldMk cId="1881409348" sldId="6053"/>
            <ac:spMk id="3" creationId="{D5642FBA-C1DE-6805-D18B-AF1C8ABABB2F}"/>
          </ac:spMkLst>
        </pc:spChg>
      </pc:sldChg>
      <pc:sldChg chg="modSp">
        <pc:chgData name="Rita Isabel Spínola E Silva" userId="S::zbc283@ku.dk::ba5000cd-55e1-4b11-ab9b-9a1c49cf6f11" providerId="AD" clId="Web-{7216A709-FF53-3441-2759-FB5A0D975E77}" dt="2023-10-17T08:48:19.432" v="35" actId="14100"/>
        <pc:sldMkLst>
          <pc:docMk/>
          <pc:sldMk cId="1097999659" sldId="6055"/>
        </pc:sldMkLst>
        <pc:spChg chg="mod">
          <ac:chgData name="Rita Isabel Spínola E Silva" userId="S::zbc283@ku.dk::ba5000cd-55e1-4b11-ab9b-9a1c49cf6f11" providerId="AD" clId="Web-{7216A709-FF53-3441-2759-FB5A0D975E77}" dt="2023-10-17T08:48:19.432" v="35" actId="14100"/>
          <ac:spMkLst>
            <pc:docMk/>
            <pc:sldMk cId="1097999659" sldId="6055"/>
            <ac:spMk id="9" creationId="{BE66C336-CF0A-1318-8D2E-4BC5E3D1E7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14958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206192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442958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213639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103018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233711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847124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889223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110403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41836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01830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316145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180420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431103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579823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83540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291358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834806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86552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35709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Many research questions fit roughly into one of these boxes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Now"/>
              </a:rPr>
              <a:t>Research questions can also combine these areas.</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58372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200" dirty="0">
                <a:effectLst/>
                <a:latin typeface="Montserrat" pitchFamily="2" charset="77"/>
                <a:ea typeface="Times New Roman" panose="02020603050405020304" pitchFamily="18" charset="0"/>
              </a:rPr>
              <a:t>I</a:t>
            </a:r>
            <a:r>
              <a:rPr lang="en-DK" sz="1200" dirty="0">
                <a:effectLst/>
                <a:latin typeface="Montserrat" pitchFamily="2" charset="77"/>
                <a:ea typeface="Times New Roman" panose="02020603050405020304" pitchFamily="18" charset="0"/>
              </a:rPr>
              <a:t>nference = </a:t>
            </a:r>
            <a:r>
              <a:rPr lang="en-GB" i="1" dirty="0"/>
              <a:t>process of using a sample to infer the properties of a population</a:t>
            </a:r>
            <a:endParaRPr lang="en-GB" sz="1200" b="1"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48109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994720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t-test (difference between two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ANOVA (difference between two or more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Fisher’s exact test (association between categorical variables)* </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4150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423464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image" Target="../media/image7.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2.svg"/><Relationship Id="rId4" Type="http://schemas.openxmlformats.org/officeDocument/2006/relationships/image" Target="../media/image21.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0.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1.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microsoft.com/office/2011/relationships/webextension" Target="../webextensions/webextension1.xml"/><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3.jpg"/><Relationship Id="rId5" Type="http://schemas.openxmlformats.org/officeDocument/2006/relationships/image" Target="../media/image41.png"/><Relationship Id="rId10" Type="http://schemas.openxmlformats.org/officeDocument/2006/relationships/image" Target="../media/image7.svg"/><Relationship Id="rId4" Type="http://schemas.openxmlformats.org/officeDocument/2006/relationships/image" Target="../media/image40.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18" name="Picture 217" descr="A blue and black logo&#10;&#10;Description automatically generated">
            <a:extLst>
              <a:ext uri="{FF2B5EF4-FFF2-40B4-BE49-F238E27FC236}">
                <a16:creationId xmlns:a16="http://schemas.microsoft.com/office/drawing/2014/main" id="{63A477A1-F850-4B7A-33AE-FED0FA994A6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52400" y="9258300"/>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BB6EA604-F3E4-C815-CBC5-B6084F4BF27A}"/>
              </a:ext>
            </a:extLst>
          </p:cNvPr>
          <p:cNvSpPr/>
          <p:nvPr/>
        </p:nvSpPr>
        <p:spPr>
          <a:xfrm>
            <a:off x="0" y="571500"/>
            <a:ext cx="18288000" cy="19812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8" name="TextBox 7">
            <a:extLst>
              <a:ext uri="{FF2B5EF4-FFF2-40B4-BE49-F238E27FC236}">
                <a16:creationId xmlns:a16="http://schemas.microsoft.com/office/drawing/2014/main" id="{5CCED2C9-59D2-1BA3-436F-F8F9D62089DE}"/>
              </a:ext>
            </a:extLst>
          </p:cNvPr>
          <p:cNvSpPr txBox="1"/>
          <p:nvPr/>
        </p:nvSpPr>
        <p:spPr>
          <a:xfrm>
            <a:off x="861060" y="1080000"/>
            <a:ext cx="168783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CLASSIFICATION ALGORITHMS – PROS &amp; CONS</a:t>
            </a:r>
          </a:p>
        </p:txBody>
      </p:sp>
      <p:sp>
        <p:nvSpPr>
          <p:cNvPr id="12" name="TextBox 8">
            <a:extLst>
              <a:ext uri="{FF2B5EF4-FFF2-40B4-BE49-F238E27FC236}">
                <a16:creationId xmlns:a16="http://schemas.microsoft.com/office/drawing/2014/main" id="{1758697D-9985-1D6F-72C3-C23BC523D639}"/>
              </a:ext>
            </a:extLst>
          </p:cNvPr>
          <p:cNvSpPr txBox="1"/>
          <p:nvPr/>
        </p:nvSpPr>
        <p:spPr>
          <a:xfrm>
            <a:off x="9720580" y="3771900"/>
            <a:ext cx="7500620"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Pros and cons of different classification methods</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Depending on the scientific question and the data type/size a specific method may be favorable </a:t>
            </a:r>
          </a:p>
          <a:p>
            <a:pPr marL="457200" indent="-457200">
              <a:lnSpc>
                <a:spcPts val="4480"/>
              </a:lnSpc>
              <a:buFont typeface="Arial" panose="020B0604020202020204" pitchFamily="34" charset="0"/>
              <a:buChar char="•"/>
            </a:pPr>
            <a:endParaRPr lang="en-US" sz="2600" b="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Here is a plot comparing algorithms, it is called a </a:t>
            </a:r>
            <a:r>
              <a:rPr lang="en-US" sz="2600" b="1" dirty="0">
                <a:solidFill>
                  <a:srgbClr val="404040"/>
                </a:solidFill>
                <a:latin typeface="Montserrat" pitchFamily="2" charset="77"/>
              </a:rPr>
              <a:t>spider / radar </a:t>
            </a:r>
            <a:r>
              <a:rPr lang="en-US" sz="2600" dirty="0">
                <a:solidFill>
                  <a:srgbClr val="404040"/>
                </a:solidFill>
                <a:latin typeface="Montserrat" pitchFamily="2" charset="77"/>
              </a:rPr>
              <a:t>plot</a:t>
            </a:r>
          </a:p>
        </p:txBody>
      </p:sp>
      <p:pic>
        <p:nvPicPr>
          <p:cNvPr id="14" name="Picture 13" descr="A diagram of different colored lines&#10;&#10;Description automatically generated">
            <a:extLst>
              <a:ext uri="{FF2B5EF4-FFF2-40B4-BE49-F238E27FC236}">
                <a16:creationId xmlns:a16="http://schemas.microsoft.com/office/drawing/2014/main" id="{1267FB8B-74E7-CC32-88F8-4FFF0859E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3543300"/>
            <a:ext cx="7854789" cy="5870422"/>
          </a:xfrm>
          <a:prstGeom prst="rect">
            <a:avLst/>
          </a:prstGeom>
        </p:spPr>
      </p:pic>
    </p:spTree>
    <p:extLst>
      <p:ext uri="{BB962C8B-B14F-4D97-AF65-F5344CB8AC3E}">
        <p14:creationId xmlns:p14="http://schemas.microsoft.com/office/powerpoint/2010/main" val="95469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840E9989-63AA-DF28-636A-55067463003E}"/>
              </a:ext>
            </a:extLst>
          </p:cNvPr>
          <p:cNvSpPr/>
          <p:nvPr/>
        </p:nvSpPr>
        <p:spPr>
          <a:xfrm>
            <a:off x="0" y="571500"/>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0" name="TextBox 7">
            <a:extLst>
              <a:ext uri="{FF2B5EF4-FFF2-40B4-BE49-F238E27FC236}">
                <a16:creationId xmlns:a16="http://schemas.microsoft.com/office/drawing/2014/main" id="{B8E00E61-96CE-8A79-7C82-3B751B4651F8}"/>
              </a:ext>
            </a:extLst>
          </p:cNvPr>
          <p:cNvSpPr txBox="1"/>
          <p:nvPr/>
        </p:nvSpPr>
        <p:spPr>
          <a:xfrm>
            <a:off x="3276600" y="1080000"/>
            <a:ext cx="115062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SUPERVISED LEARNING</a:t>
            </a:r>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990600" y="2985000"/>
            <a:ext cx="7663078" cy="5708935"/>
          </a:xfrm>
          <a:prstGeom prst="rect">
            <a:avLst/>
          </a:prstGeom>
        </p:spPr>
        <p:txBody>
          <a:bodyPr wrap="square" lIns="0" tIns="0" rIns="0" bIns="0" rtlCol="0" anchor="t">
            <a:spAutoFit/>
          </a:bodyPr>
          <a:lstStyle/>
          <a:p>
            <a:pPr>
              <a:lnSpc>
                <a:spcPts val="4480"/>
              </a:lnSpc>
            </a:pPr>
            <a:r>
              <a:rPr lang="en-US" sz="2600" b="1" dirty="0">
                <a:solidFill>
                  <a:srgbClr val="404040"/>
                </a:solidFill>
                <a:latin typeface="Montserrat" pitchFamily="2" charset="77"/>
              </a:rPr>
              <a:t>Classification: </a:t>
            </a:r>
            <a:r>
              <a:rPr lang="en-US" sz="2600" dirty="0">
                <a:solidFill>
                  <a:srgbClr val="404040"/>
                </a:solidFill>
                <a:latin typeface="Montserrat" pitchFamily="2" charset="77"/>
              </a:rPr>
              <a:t>Fit/train a model which can assign a new observation to a given class (i.e. cancer vs healthy).</a:t>
            </a:r>
          </a:p>
          <a:p>
            <a:pPr>
              <a:lnSpc>
                <a:spcPts val="4480"/>
              </a:lnSpc>
            </a:pPr>
            <a:endParaRPr lang="en-US" sz="2600" i="1"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Classification problems are solved using </a:t>
            </a:r>
            <a:r>
              <a:rPr lang="en-US" sz="2600" b="1" dirty="0">
                <a:solidFill>
                  <a:srgbClr val="404040"/>
                </a:solidFill>
                <a:latin typeface="Montserrat" pitchFamily="2" charset="77"/>
              </a:rPr>
              <a:t>supervised </a:t>
            </a:r>
            <a:r>
              <a:rPr lang="en-US" sz="2600" dirty="0">
                <a:solidFill>
                  <a:srgbClr val="404040"/>
                </a:solidFill>
                <a:latin typeface="Montserrat" pitchFamily="2" charset="77"/>
              </a:rPr>
              <a:t>or</a:t>
            </a:r>
            <a:r>
              <a:rPr lang="en-US" sz="2600" b="1" dirty="0">
                <a:solidFill>
                  <a:srgbClr val="404040"/>
                </a:solidFill>
                <a:latin typeface="Montserrat" pitchFamily="2" charset="77"/>
              </a:rPr>
              <a:t> unsupervised </a:t>
            </a:r>
            <a:r>
              <a:rPr lang="en-US" sz="2600" dirty="0">
                <a:solidFill>
                  <a:srgbClr val="404040"/>
                </a:solidFill>
                <a:latin typeface="Montserrat" pitchFamily="2" charset="77"/>
              </a:rPr>
              <a:t>learning</a:t>
            </a:r>
            <a:endParaRPr lang="en-US" sz="2600" i="1" dirty="0">
              <a:solidFill>
                <a:srgbClr val="404040"/>
              </a:solidFill>
              <a:latin typeface="Montserrat" pitchFamily="2" charset="77"/>
            </a:endParaRPr>
          </a:p>
          <a:p>
            <a:pPr>
              <a:lnSpc>
                <a:spcPts val="4480"/>
              </a:lnSpc>
            </a:pPr>
            <a:endParaRPr lang="en-US" sz="2600" dirty="0">
              <a:solidFill>
                <a:srgbClr val="404040"/>
              </a:solidFill>
              <a:latin typeface="Montserrat" pitchFamily="2" charset="77"/>
            </a:endParaRPr>
          </a:p>
          <a:p>
            <a:pPr>
              <a:lnSpc>
                <a:spcPts val="4480"/>
              </a:lnSpc>
            </a:pPr>
            <a:r>
              <a:rPr lang="en-US" sz="2600" b="1" dirty="0">
                <a:solidFill>
                  <a:srgbClr val="404040"/>
                </a:solidFill>
                <a:latin typeface="Montserrat" pitchFamily="2" charset="77"/>
              </a:rPr>
              <a:t>Supervised Classification: </a:t>
            </a:r>
            <a:r>
              <a:rPr lang="en-US" sz="2600" dirty="0">
                <a:solidFill>
                  <a:srgbClr val="404040"/>
                </a:solidFill>
                <a:latin typeface="Montserrat" pitchFamily="2" charset="77"/>
              </a:rPr>
              <a:t>Our model is trained using labeled observations - we know the ‘ground truth’ . </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2828"/>
          <a:stretch/>
        </p:blipFill>
        <p:spPr bwMode="auto">
          <a:xfrm>
            <a:off x="9144000" y="3390900"/>
            <a:ext cx="8795716" cy="560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183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9601200" y="3543300"/>
            <a:ext cx="6730051" cy="1404359"/>
          </a:xfrm>
          <a:prstGeom prst="rect">
            <a:avLst/>
          </a:prstGeom>
          <a:noFill/>
        </p:spPr>
        <p:txBody>
          <a:bodyPr wrap="square" rtlCol="0">
            <a:spAutoFit/>
          </a:bodyPr>
          <a:lstStyle/>
          <a:p>
            <a:pPr>
              <a:lnSpc>
                <a:spcPct val="150000"/>
              </a:lnSpc>
            </a:pPr>
            <a:r>
              <a:rPr lang="en-US" sz="3000" dirty="0">
                <a:latin typeface="Montserrat" pitchFamily="2" charset="77"/>
              </a:rPr>
              <a:t>Have you used any of the models we’ve talked about so far?</a:t>
            </a:r>
            <a:endParaRPr lang="en-US" sz="3200" b="1" dirty="0"/>
          </a:p>
        </p:txBody>
      </p:sp>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6167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484070" y="2911505"/>
            <a:ext cx="15965730" cy="4401205"/>
          </a:xfrm>
          <a:prstGeom prst="rect">
            <a:avLst/>
          </a:prstGeom>
          <a:noFill/>
        </p:spPr>
        <p:txBody>
          <a:bodyPr wrap="square" lIns="91440" tIns="45720" rIns="91440" bIns="45720" rtlCol="0" anchor="t">
            <a:spAutoFit/>
          </a:bodyPr>
          <a:lstStyle/>
          <a:p>
            <a:r>
              <a:rPr lang="en-US" sz="2800" dirty="0">
                <a:latin typeface="Montserrat" pitchFamily="2" charset="77"/>
              </a:rPr>
              <a:t>In your groups discuss: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What is a research question within your field(s) where you would use predictive modelling for classification?</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What model do/could you use? (see previous slides)</a:t>
            </a: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If you had no ‘ground truth’ (no labels) to use for modelling, do you think you could solve a classification problem regardless? If so, what would the scientific question be?</a:t>
            </a: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8291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CE195895-A69E-388B-D910-FC8A7231CCD5}"/>
              </a:ext>
            </a:extLst>
          </p:cNvPr>
          <p:cNvSpPr/>
          <p:nvPr/>
        </p:nvSpPr>
        <p:spPr>
          <a:xfrm>
            <a:off x="0" y="588139"/>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066800" y="3619500"/>
            <a:ext cx="7543800" cy="5708935"/>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What if we do not know the groups our data partition into?</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A scientific question could be: </a:t>
            </a:r>
          </a:p>
          <a:p>
            <a:pPr>
              <a:lnSpc>
                <a:spcPts val="4480"/>
              </a:lnSpc>
            </a:pPr>
            <a:r>
              <a:rPr lang="en-US" sz="2600" i="1" dirty="0">
                <a:solidFill>
                  <a:srgbClr val="404040"/>
                </a:solidFill>
                <a:latin typeface="Montserrat"/>
              </a:rPr>
              <a:t>Do our observations stratify into groups and what data characteristics drive this partitioning?</a:t>
            </a:r>
          </a:p>
          <a:p>
            <a:pPr>
              <a:lnSpc>
                <a:spcPts val="4480"/>
              </a:lnSpc>
            </a:pPr>
            <a:endParaRPr lang="en-US" sz="2600" i="1"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For this we use </a:t>
            </a:r>
            <a:r>
              <a:rPr lang="en-US" sz="2600" b="1" dirty="0">
                <a:solidFill>
                  <a:srgbClr val="404040"/>
                </a:solidFill>
                <a:latin typeface="Montserrat" pitchFamily="2" charset="77"/>
              </a:rPr>
              <a:t>unsupervised learning </a:t>
            </a:r>
            <a:r>
              <a:rPr lang="en-US" sz="2600" dirty="0">
                <a:solidFill>
                  <a:srgbClr val="404040"/>
                </a:solidFill>
                <a:latin typeface="Montserrat" pitchFamily="2" charset="77"/>
              </a:rPr>
              <a:t>methods (PCA is one example).</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974"/>
          <a:stretch/>
        </p:blipFill>
        <p:spPr bwMode="auto">
          <a:xfrm>
            <a:off x="8747631" y="4017312"/>
            <a:ext cx="9034678" cy="4336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2DFBB7BF-2134-B615-21A8-17E45171431B}"/>
              </a:ext>
            </a:extLst>
          </p:cNvPr>
          <p:cNvSpPr txBox="1"/>
          <p:nvPr/>
        </p:nvSpPr>
        <p:spPr>
          <a:xfrm>
            <a:off x="2994531" y="1080000"/>
            <a:ext cx="115062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UNSUPERVISED LEARNING</a:t>
            </a:r>
          </a:p>
        </p:txBody>
      </p:sp>
    </p:spTree>
    <p:extLst>
      <p:ext uri="{BB962C8B-B14F-4D97-AF65-F5344CB8AC3E}">
        <p14:creationId xmlns:p14="http://schemas.microsoft.com/office/powerpoint/2010/main" val="207238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BDADDAA5-3698-5BDC-78F9-ECC7D4C0A3E2}"/>
              </a:ext>
            </a:extLst>
          </p:cNvPr>
          <p:cNvSpPr/>
          <p:nvPr/>
        </p:nvSpPr>
        <p:spPr>
          <a:xfrm>
            <a:off x="0" y="512498"/>
            <a:ext cx="10347960" cy="201103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Freeform 4">
            <a:extLst>
              <a:ext uri="{FF2B5EF4-FFF2-40B4-BE49-F238E27FC236}">
                <a16:creationId xmlns:a16="http://schemas.microsoft.com/office/drawing/2014/main" id="{85EED54D-E66B-6B1B-9A47-08089AEDA63C}"/>
              </a:ext>
            </a:extLst>
          </p:cNvPr>
          <p:cNvSpPr/>
          <p:nvPr/>
        </p:nvSpPr>
        <p:spPr>
          <a:xfrm>
            <a:off x="10347960" y="1"/>
            <a:ext cx="7940040" cy="10287000"/>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7" name="TextBox 7"/>
          <p:cNvSpPr txBox="1"/>
          <p:nvPr/>
        </p:nvSpPr>
        <p:spPr>
          <a:xfrm>
            <a:off x="2971800" y="1080000"/>
            <a:ext cx="46482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CLUSTERING</a:t>
            </a:r>
          </a:p>
        </p:txBody>
      </p:sp>
      <p:sp>
        <p:nvSpPr>
          <p:cNvPr id="6" name="TextBox 8">
            <a:extLst>
              <a:ext uri="{FF2B5EF4-FFF2-40B4-BE49-F238E27FC236}">
                <a16:creationId xmlns:a16="http://schemas.microsoft.com/office/drawing/2014/main" id="{2F1F760B-62FC-CE68-62B3-94BCEA46D455}"/>
              </a:ext>
            </a:extLst>
          </p:cNvPr>
          <p:cNvSpPr txBox="1"/>
          <p:nvPr/>
        </p:nvSpPr>
        <p:spPr>
          <a:xfrm>
            <a:off x="849271" y="3262258"/>
            <a:ext cx="8990076" cy="6286016"/>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Clustering</a:t>
            </a:r>
            <a:r>
              <a:rPr lang="en-US" sz="2600" dirty="0">
                <a:solidFill>
                  <a:srgbClr val="404040"/>
                </a:solidFill>
                <a:latin typeface="Montserrat" pitchFamily="2" charset="77"/>
              </a:rPr>
              <a:t> == type of </a:t>
            </a:r>
            <a:r>
              <a:rPr lang="en-US" sz="2600" b="1" dirty="0">
                <a:solidFill>
                  <a:srgbClr val="404040"/>
                </a:solidFill>
                <a:latin typeface="Montserrat" pitchFamily="2" charset="77"/>
              </a:rPr>
              <a:t>unsupervised learning</a:t>
            </a:r>
            <a:r>
              <a:rPr lang="en-US" sz="2600" dirty="0">
                <a:solidFill>
                  <a:srgbClr val="404040"/>
                </a:solidFill>
                <a:latin typeface="Montserrat" pitchFamily="2" charset="77"/>
              </a:rPr>
              <a:t>.</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Metric</a:t>
            </a:r>
            <a:r>
              <a:rPr lang="en-US" sz="2600" dirty="0">
                <a:solidFill>
                  <a:srgbClr val="404040"/>
                </a:solidFill>
                <a:latin typeface="Montserrat" pitchFamily="2" charset="77"/>
              </a:rPr>
              <a:t> to define </a:t>
            </a:r>
            <a:r>
              <a:rPr lang="en-US" sz="2600" b="1" dirty="0">
                <a:solidFill>
                  <a:srgbClr val="404040"/>
                </a:solidFill>
                <a:latin typeface="Montserrat" pitchFamily="2" charset="77"/>
              </a:rPr>
              <a:t>similarity</a:t>
            </a:r>
            <a:r>
              <a:rPr lang="en-US" sz="2600" dirty="0">
                <a:solidFill>
                  <a:srgbClr val="404040"/>
                </a:solidFill>
                <a:latin typeface="Montserrat" pitchFamily="2" charset="77"/>
              </a:rPr>
              <a:t> of observations.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Items of a group share features </a:t>
            </a:r>
            <a:r>
              <a:rPr lang="en-US" sz="2600" b="1" dirty="0">
                <a:solidFill>
                  <a:srgbClr val="404040"/>
                </a:solidFill>
                <a:latin typeface="Montserrat" pitchFamily="2" charset="77"/>
              </a:rPr>
              <a:t>that we care about</a:t>
            </a:r>
            <a:r>
              <a:rPr lang="en-US" sz="2600" dirty="0">
                <a:solidFill>
                  <a:srgbClr val="404040"/>
                </a:solidFill>
                <a:latin typeface="Montserrat" pitchFamily="2" charset="77"/>
              </a:rPr>
              <a:t>.</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RQ: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Optimal number of clusters for this dataset? What characterizes a certain cluster? </a:t>
            </a:r>
          </a:p>
          <a:p>
            <a:pPr marL="914400" lvl="1" indent="-457200">
              <a:lnSpc>
                <a:spcPts val="4480"/>
              </a:lnSpc>
              <a:buFont typeface="Arial" panose="020B0604020202020204" pitchFamily="34" charset="0"/>
              <a:buChar char="•"/>
            </a:pPr>
            <a:r>
              <a:rPr lang="en-US" sz="2600" dirty="0">
                <a:solidFill>
                  <a:srgbClr val="404040"/>
                </a:solidFill>
                <a:latin typeface="Montserrat"/>
              </a:rPr>
              <a:t>Which</a:t>
            </a:r>
            <a:r>
              <a:rPr lang="en-US" sz="2600" b="1" dirty="0">
                <a:solidFill>
                  <a:srgbClr val="404040"/>
                </a:solidFill>
                <a:latin typeface="Montserrat"/>
              </a:rPr>
              <a:t> </a:t>
            </a:r>
            <a:r>
              <a:rPr lang="en-US" sz="2600" dirty="0">
                <a:solidFill>
                  <a:srgbClr val="404040"/>
                </a:solidFill>
                <a:latin typeface="Montserrat"/>
              </a:rPr>
              <a:t>cluster does a new data point belong to?</a:t>
            </a:r>
          </a:p>
        </p:txBody>
      </p:sp>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6" name="Picture 15" descr="A diagram of a cluster&#10;&#10;Description automatically generated">
            <a:extLst>
              <a:ext uri="{FF2B5EF4-FFF2-40B4-BE49-F238E27FC236}">
                <a16:creationId xmlns:a16="http://schemas.microsoft.com/office/drawing/2014/main" id="{B8E9FA5D-9E60-E744-A019-921D0644B5AF}"/>
              </a:ext>
            </a:extLst>
          </p:cNvPr>
          <p:cNvPicPr>
            <a:picLocks noChangeAspect="1"/>
          </p:cNvPicPr>
          <p:nvPr/>
        </p:nvPicPr>
        <p:blipFill rotWithShape="1">
          <a:blip r:embed="rId5">
            <a:extLst>
              <a:ext uri="{28A0092B-C50C-407E-A947-70E740481C1C}">
                <a14:useLocalDpi xmlns:a14="http://schemas.microsoft.com/office/drawing/2010/main" val="0"/>
              </a:ext>
            </a:extLst>
          </a:blip>
          <a:srcRect l="10619" t="7499" r="3667" b="17501"/>
          <a:stretch/>
        </p:blipFill>
        <p:spPr>
          <a:xfrm>
            <a:off x="10820400" y="1205913"/>
            <a:ext cx="4934712" cy="4001118"/>
          </a:xfrm>
          <a:prstGeom prst="rect">
            <a:avLst/>
          </a:prstGeom>
        </p:spPr>
      </p:pic>
      <p:pic>
        <p:nvPicPr>
          <p:cNvPr id="18" name="Picture 17" descr="A diagram of a diagram of a number of dots&#10;&#10;Description automatically generated">
            <a:extLst>
              <a:ext uri="{FF2B5EF4-FFF2-40B4-BE49-F238E27FC236}">
                <a16:creationId xmlns:a16="http://schemas.microsoft.com/office/drawing/2014/main" id="{DF89C2EF-07E0-BB4E-4604-6BE5C22870FA}"/>
              </a:ext>
            </a:extLst>
          </p:cNvPr>
          <p:cNvPicPr>
            <a:picLocks noChangeAspect="1"/>
          </p:cNvPicPr>
          <p:nvPr/>
        </p:nvPicPr>
        <p:blipFill rotWithShape="1">
          <a:blip r:embed="rId6">
            <a:extLst>
              <a:ext uri="{28A0092B-C50C-407E-A947-70E740481C1C}">
                <a14:useLocalDpi xmlns:a14="http://schemas.microsoft.com/office/drawing/2010/main" val="0"/>
              </a:ext>
            </a:extLst>
          </a:blip>
          <a:srcRect t="14296"/>
          <a:stretch/>
        </p:blipFill>
        <p:spPr>
          <a:xfrm>
            <a:off x="10820400" y="7127790"/>
            <a:ext cx="6132576" cy="2646712"/>
          </a:xfrm>
          <a:prstGeom prst="rect">
            <a:avLst/>
          </a:prstGeom>
        </p:spPr>
      </p:pic>
      <p:sp>
        <p:nvSpPr>
          <p:cNvPr id="19" name="TextBox 21">
            <a:extLst>
              <a:ext uri="{FF2B5EF4-FFF2-40B4-BE49-F238E27FC236}">
                <a16:creationId xmlns:a16="http://schemas.microsoft.com/office/drawing/2014/main" id="{44702F52-BB0A-C3A0-B17A-5DD246FF610D}"/>
              </a:ext>
            </a:extLst>
          </p:cNvPr>
          <p:cNvSpPr txBox="1"/>
          <p:nvPr/>
        </p:nvSpPr>
        <p:spPr>
          <a:xfrm>
            <a:off x="14150788" y="1365627"/>
            <a:ext cx="3694176" cy="1138773"/>
          </a:xfrm>
          <a:prstGeom prst="rect">
            <a:avLst/>
          </a:prstGeom>
        </p:spPr>
        <p:txBody>
          <a:bodyPr wrap="square" lIns="0" tIns="0" rIns="0" bIns="0" rtlCol="0" anchor="t">
            <a:spAutoFit/>
          </a:bodyPr>
          <a:lstStyle/>
          <a:p>
            <a:pPr>
              <a:spcBef>
                <a:spcPct val="0"/>
              </a:spcBef>
            </a:pPr>
            <a:r>
              <a:rPr lang="en-US" sz="2000" b="1" spc="144" dirty="0">
                <a:solidFill>
                  <a:srgbClr val="404040"/>
                </a:solidFill>
                <a:latin typeface="Montserrat" pitchFamily="2" charset="77"/>
              </a:rPr>
              <a:t>Hierarchical  Clustering:</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Complete linkage</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Ward’s method</a:t>
            </a:r>
          </a:p>
          <a:p>
            <a:pPr algn="ctr">
              <a:spcBef>
                <a:spcPct val="0"/>
              </a:spcBef>
            </a:pPr>
            <a:endParaRPr lang="en-US" b="1" spc="144" dirty="0">
              <a:solidFill>
                <a:srgbClr val="404040"/>
              </a:solidFill>
              <a:latin typeface="Montserrat" pitchFamily="2" charset="77"/>
            </a:endParaRPr>
          </a:p>
        </p:txBody>
      </p:sp>
      <p:sp>
        <p:nvSpPr>
          <p:cNvPr id="21" name="TextBox 21">
            <a:extLst>
              <a:ext uri="{FF2B5EF4-FFF2-40B4-BE49-F238E27FC236}">
                <a16:creationId xmlns:a16="http://schemas.microsoft.com/office/drawing/2014/main" id="{80A9245A-32CF-79EF-7229-9CFB70E47152}"/>
              </a:ext>
            </a:extLst>
          </p:cNvPr>
          <p:cNvSpPr txBox="1"/>
          <p:nvPr/>
        </p:nvSpPr>
        <p:spPr>
          <a:xfrm>
            <a:off x="14150788" y="5736523"/>
            <a:ext cx="3694176" cy="861774"/>
          </a:xfrm>
          <a:prstGeom prst="rect">
            <a:avLst/>
          </a:prstGeom>
        </p:spPr>
        <p:txBody>
          <a:bodyPr wrap="square" lIns="0" tIns="0" rIns="0" bIns="0" rtlCol="0" anchor="t">
            <a:spAutoFit/>
          </a:bodyPr>
          <a:lstStyle/>
          <a:p>
            <a:pPr>
              <a:spcBef>
                <a:spcPct val="0"/>
              </a:spcBef>
            </a:pPr>
            <a:r>
              <a:rPr lang="en-US" sz="2000" b="1" spc="144" dirty="0">
                <a:solidFill>
                  <a:srgbClr val="404040"/>
                </a:solidFill>
                <a:latin typeface="Montserrat" pitchFamily="2" charset="77"/>
              </a:rPr>
              <a:t>K-Means Clustering:</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Euclidean distance</a:t>
            </a:r>
          </a:p>
          <a:p>
            <a:pPr marL="285750" indent="-285750">
              <a:spcBef>
                <a:spcPct val="0"/>
              </a:spcBef>
              <a:buFont typeface="Arial" panose="020B0604020202020204" pitchFamily="34" charset="0"/>
              <a:buChar char="•"/>
            </a:pPr>
            <a:r>
              <a:rPr lang="en-US" spc="144" dirty="0" err="1">
                <a:solidFill>
                  <a:srgbClr val="404040"/>
                </a:solidFill>
                <a:latin typeface="Montserrat" pitchFamily="2" charset="77"/>
              </a:rPr>
              <a:t>Manhatten</a:t>
            </a:r>
            <a:r>
              <a:rPr lang="en-US" spc="144" dirty="0">
                <a:solidFill>
                  <a:srgbClr val="404040"/>
                </a:solidFill>
                <a:latin typeface="Montserrat" pitchFamily="2" charset="77"/>
              </a:rPr>
              <a:t> distance</a:t>
            </a:r>
          </a:p>
        </p:txBody>
      </p:sp>
    </p:spTree>
    <p:extLst>
      <p:ext uri="{BB962C8B-B14F-4D97-AF65-F5344CB8AC3E}">
        <p14:creationId xmlns:p14="http://schemas.microsoft.com/office/powerpoint/2010/main" val="3183300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3868938" y="1080000"/>
            <a:ext cx="10953456"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DIMENSIONALITY REDUCTION </a:t>
            </a:r>
          </a:p>
        </p:txBody>
      </p:sp>
      <p:sp>
        <p:nvSpPr>
          <p:cNvPr id="18" name="Rectangle 17">
            <a:extLst>
              <a:ext uri="{FF2B5EF4-FFF2-40B4-BE49-F238E27FC236}">
                <a16:creationId xmlns:a16="http://schemas.microsoft.com/office/drawing/2014/main" id="{FE16827A-F335-A652-509D-6D19835D8FEF}"/>
              </a:ext>
            </a:extLst>
          </p:cNvPr>
          <p:cNvSpPr/>
          <p:nvPr/>
        </p:nvSpPr>
        <p:spPr>
          <a:xfrm>
            <a:off x="939346" y="4076701"/>
            <a:ext cx="17348654" cy="6210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graph&#10;&#10;Description automatically generated with medium confidence">
            <a:extLst>
              <a:ext uri="{FF2B5EF4-FFF2-40B4-BE49-F238E27FC236}">
                <a16:creationId xmlns:a16="http://schemas.microsoft.com/office/drawing/2014/main" id="{DBE0D73C-5C26-76BA-15C2-BF6DCC49D9AA}"/>
              </a:ext>
            </a:extLst>
          </p:cNvPr>
          <p:cNvPicPr>
            <a:picLocks noChangeAspect="1"/>
          </p:cNvPicPr>
          <p:nvPr/>
        </p:nvPicPr>
        <p:blipFill rotWithShape="1">
          <a:blip r:embed="rId5">
            <a:extLst>
              <a:ext uri="{28A0092B-C50C-407E-A947-70E740481C1C}">
                <a14:useLocalDpi xmlns:a14="http://schemas.microsoft.com/office/drawing/2010/main" val="0"/>
              </a:ext>
            </a:extLst>
          </a:blip>
          <a:srcRect l="106"/>
          <a:stretch/>
        </p:blipFill>
        <p:spPr>
          <a:xfrm>
            <a:off x="9631297" y="4673416"/>
            <a:ext cx="7742303" cy="4139700"/>
          </a:xfrm>
          <a:prstGeom prst="rect">
            <a:avLst/>
          </a:prstGeom>
        </p:spPr>
      </p:pic>
      <p:sp>
        <p:nvSpPr>
          <p:cNvPr id="4" name="TextBox 8">
            <a:extLst>
              <a:ext uri="{FF2B5EF4-FFF2-40B4-BE49-F238E27FC236}">
                <a16:creationId xmlns:a16="http://schemas.microsoft.com/office/drawing/2014/main" id="{77608A9D-1B28-0672-1602-3CF5D64D22BB}"/>
              </a:ext>
            </a:extLst>
          </p:cNvPr>
          <p:cNvSpPr txBox="1"/>
          <p:nvPr/>
        </p:nvSpPr>
        <p:spPr>
          <a:xfrm>
            <a:off x="1930626" y="5890208"/>
            <a:ext cx="11099573" cy="3977692"/>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Linear projection:</a:t>
            </a:r>
          </a:p>
          <a:p>
            <a:pPr>
              <a:lnSpc>
                <a:spcPts val="4480"/>
              </a:lnSpc>
            </a:pPr>
            <a:r>
              <a:rPr lang="en-US" sz="2600" dirty="0">
                <a:solidFill>
                  <a:srgbClr val="404040"/>
                </a:solidFill>
                <a:latin typeface="Montserrat" pitchFamily="2" charset="77"/>
              </a:rPr>
              <a:t>	PCA = principal component analysis </a:t>
            </a:r>
          </a:p>
          <a:p>
            <a:pPr>
              <a:lnSpc>
                <a:spcPts val="4480"/>
              </a:lnSpc>
            </a:pPr>
            <a:r>
              <a:rPr lang="en-US" sz="2600" dirty="0">
                <a:solidFill>
                  <a:srgbClr val="404040"/>
                </a:solidFill>
                <a:latin typeface="Montserrat" pitchFamily="2" charset="77"/>
              </a:rPr>
              <a:t>	LDA = linear discriminant analysis</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Non-linear projection:</a:t>
            </a:r>
          </a:p>
          <a:p>
            <a:pPr>
              <a:lnSpc>
                <a:spcPts val="4480"/>
              </a:lnSpc>
            </a:pPr>
            <a:r>
              <a:rPr lang="en-US" sz="2600" dirty="0">
                <a:solidFill>
                  <a:srgbClr val="404040"/>
                </a:solidFill>
                <a:latin typeface="Montserrat" pitchFamily="2" charset="77"/>
              </a:rPr>
              <a:t>	t-</a:t>
            </a:r>
            <a:r>
              <a:rPr lang="en-US" sz="2600" dirty="0" err="1">
                <a:solidFill>
                  <a:srgbClr val="404040"/>
                </a:solidFill>
                <a:latin typeface="Montserrat" pitchFamily="2" charset="77"/>
              </a:rPr>
              <a:t>sne</a:t>
            </a:r>
            <a:r>
              <a:rPr lang="en-US" sz="2600" dirty="0">
                <a:solidFill>
                  <a:srgbClr val="404040"/>
                </a:solidFill>
                <a:latin typeface="Montserrat" pitchFamily="2" charset="77"/>
              </a:rPr>
              <a:t> = </a:t>
            </a:r>
            <a:r>
              <a:rPr lang="en-GB" sz="2600" dirty="0">
                <a:solidFill>
                  <a:srgbClr val="404040"/>
                </a:solidFill>
                <a:latin typeface="Montserrat" pitchFamily="2" charset="77"/>
              </a:rPr>
              <a:t>t-distributed stochastic </a:t>
            </a:r>
            <a:r>
              <a:rPr lang="en-GB" sz="2600" dirty="0" err="1">
                <a:solidFill>
                  <a:srgbClr val="404040"/>
                </a:solidFill>
                <a:latin typeface="Montserrat" pitchFamily="2" charset="77"/>
              </a:rPr>
              <a:t>neighbor</a:t>
            </a:r>
            <a:r>
              <a:rPr lang="en-GB" sz="2600" dirty="0">
                <a:solidFill>
                  <a:srgbClr val="404040"/>
                </a:solidFill>
                <a:latin typeface="Montserrat" pitchFamily="2" charset="77"/>
              </a:rPr>
              <a:t> embedding</a:t>
            </a: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	UMAP = </a:t>
            </a:r>
            <a:r>
              <a:rPr lang="en-GB" sz="2600" dirty="0">
                <a:solidFill>
                  <a:srgbClr val="404040"/>
                </a:solidFill>
                <a:latin typeface="Montserrat" pitchFamily="2" charset="77"/>
              </a:rPr>
              <a:t>Uniform Manifold Approximation and Projection</a:t>
            </a:r>
            <a:endParaRPr lang="en-US" sz="2600" dirty="0">
              <a:solidFill>
                <a:srgbClr val="404040"/>
              </a:solidFill>
              <a:latin typeface="Montserrat" pitchFamily="2" charset="77"/>
            </a:endParaRPr>
          </a:p>
        </p:txBody>
      </p:sp>
      <p:sp>
        <p:nvSpPr>
          <p:cNvPr id="5" name="Freeform 4">
            <a:extLst>
              <a:ext uri="{FF2B5EF4-FFF2-40B4-BE49-F238E27FC236}">
                <a16:creationId xmlns:a16="http://schemas.microsoft.com/office/drawing/2014/main" id="{CB2C219E-FA1E-4E1B-758A-89CE2734E0F8}"/>
              </a:ext>
            </a:extLst>
          </p:cNvPr>
          <p:cNvSpPr/>
          <p:nvPr/>
        </p:nvSpPr>
        <p:spPr>
          <a:xfrm>
            <a:off x="0" y="1"/>
            <a:ext cx="1295400"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2" name="TextBox 8">
            <a:extLst>
              <a:ext uri="{FF2B5EF4-FFF2-40B4-BE49-F238E27FC236}">
                <a16:creationId xmlns:a16="http://schemas.microsoft.com/office/drawing/2014/main" id="{F3FAA52A-3F27-D2B0-5A08-50000E102D95}"/>
              </a:ext>
            </a:extLst>
          </p:cNvPr>
          <p:cNvSpPr txBox="1"/>
          <p:nvPr/>
        </p:nvSpPr>
        <p:spPr>
          <a:xfrm>
            <a:off x="1930627" y="2552700"/>
            <a:ext cx="14376173" cy="2246449"/>
          </a:xfrm>
          <a:prstGeom prst="rect">
            <a:avLst/>
          </a:prstGeom>
        </p:spPr>
        <p:txBody>
          <a:bodyPr wrap="square" lIns="0" tIns="0" rIns="0" bIns="0" rtlCol="0" anchor="t">
            <a:spAutoFit/>
          </a:bodyPr>
          <a:lstStyle/>
          <a:p>
            <a:pPr>
              <a:lnSpc>
                <a:spcPts val="4480"/>
              </a:lnSpc>
            </a:pPr>
            <a:r>
              <a:rPr lang="en-US" sz="2600" b="1" dirty="0">
                <a:solidFill>
                  <a:srgbClr val="404040"/>
                </a:solidFill>
                <a:latin typeface="Montserrat" pitchFamily="2" charset="77"/>
              </a:rPr>
              <a:t>Dimensionality reduction (DR) methods </a:t>
            </a:r>
            <a:r>
              <a:rPr lang="en-US" sz="2600" dirty="0">
                <a:solidFill>
                  <a:srgbClr val="404040"/>
                </a:solidFill>
                <a:latin typeface="Montserrat" pitchFamily="2" charset="77"/>
              </a:rPr>
              <a:t>project data from a high dimensional space into a low dimensional space.</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DR methods are unsupervised</a:t>
            </a:r>
            <a:r>
              <a:rPr lang="en-GB" sz="2400" dirty="0">
                <a:solidFill>
                  <a:srgbClr val="404040"/>
                </a:solidFill>
                <a:latin typeface="Montserrat" pitchFamily="2" charset="77"/>
              </a:rPr>
              <a:t>.</a:t>
            </a:r>
            <a:endParaRPr lang="en-US" sz="2400" dirty="0">
              <a:solidFill>
                <a:srgbClr val="404040"/>
              </a:solidFill>
              <a:latin typeface="Montserrat" pitchFamily="2" charset="77"/>
            </a:endParaRPr>
          </a:p>
        </p:txBody>
      </p:sp>
    </p:spTree>
    <p:extLst>
      <p:ext uri="{BB962C8B-B14F-4D97-AF65-F5344CB8AC3E}">
        <p14:creationId xmlns:p14="http://schemas.microsoft.com/office/powerpoint/2010/main" val="2228785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C33ABD2-B68E-C7B6-3152-491AEC4ACA10}"/>
              </a:ext>
            </a:extLst>
          </p:cNvPr>
          <p:cNvSpPr/>
          <p:nvPr/>
        </p:nvSpPr>
        <p:spPr>
          <a:xfrm>
            <a:off x="13792200" y="602995"/>
            <a:ext cx="4495799" cy="96840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77608A9D-1B28-0672-1602-3CF5D64D22BB}"/>
              </a:ext>
            </a:extLst>
          </p:cNvPr>
          <p:cNvSpPr txBox="1"/>
          <p:nvPr/>
        </p:nvSpPr>
        <p:spPr>
          <a:xfrm>
            <a:off x="863009" y="3641583"/>
            <a:ext cx="12467963"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DR is not a method for clustering, </a:t>
            </a:r>
            <a:r>
              <a:rPr lang="en-US" sz="2600" b="1" dirty="0">
                <a:solidFill>
                  <a:srgbClr val="404040"/>
                </a:solidFill>
                <a:latin typeface="Montserrat" pitchFamily="2" charset="77"/>
              </a:rPr>
              <a:t>BUT</a:t>
            </a:r>
            <a:r>
              <a:rPr lang="en-US" sz="2600" dirty="0">
                <a:solidFill>
                  <a:srgbClr val="404040"/>
                </a:solidFill>
                <a:latin typeface="Montserrat" pitchFamily="2" charset="77"/>
              </a:rPr>
              <a:t> it is used in this way.</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Clustering based on DR == visual inspection of plot to identify clusters. </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Coloring observations by metainformation (i.e. cancer grade, drug treatment, …) </a:t>
            </a:r>
            <a:r>
              <a:rPr lang="en-US" sz="2600" b="1" i="1" dirty="0">
                <a:solidFill>
                  <a:srgbClr val="404040"/>
                </a:solidFill>
                <a:latin typeface="Montserrat" pitchFamily="2" charset="77"/>
              </a:rPr>
              <a:t>may</a:t>
            </a:r>
            <a:r>
              <a:rPr lang="en-US" sz="2600" dirty="0">
                <a:solidFill>
                  <a:srgbClr val="404040"/>
                </a:solidFill>
                <a:latin typeface="Montserrat" pitchFamily="2" charset="77"/>
              </a:rPr>
              <a:t> support ground truth.</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DR methods can have parameters which should be specified correctly as they will affect results.</a:t>
            </a:r>
          </a:p>
        </p:txBody>
      </p:sp>
      <p:sp>
        <p:nvSpPr>
          <p:cNvPr id="5" name="Freeform 4">
            <a:extLst>
              <a:ext uri="{FF2B5EF4-FFF2-40B4-BE49-F238E27FC236}">
                <a16:creationId xmlns:a16="http://schemas.microsoft.com/office/drawing/2014/main" id="{CB2C219E-FA1E-4E1B-758A-89CE2734E0F8}"/>
              </a:ext>
            </a:extLst>
          </p:cNvPr>
          <p:cNvSpPr/>
          <p:nvPr/>
        </p:nvSpPr>
        <p:spPr>
          <a:xfrm>
            <a:off x="-19493" y="468116"/>
            <a:ext cx="18288000" cy="214504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2" name="TextBox 7">
            <a:extLst>
              <a:ext uri="{FF2B5EF4-FFF2-40B4-BE49-F238E27FC236}">
                <a16:creationId xmlns:a16="http://schemas.microsoft.com/office/drawing/2014/main" id="{1BAB2FF0-F0FF-C0B0-3DCF-7D83B82168FC}"/>
              </a:ext>
            </a:extLst>
          </p:cNvPr>
          <p:cNvSpPr txBox="1"/>
          <p:nvPr/>
        </p:nvSpPr>
        <p:spPr>
          <a:xfrm>
            <a:off x="2667000" y="1080000"/>
            <a:ext cx="129540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VISUAL CLUSTERING BASED ON DR </a:t>
            </a:r>
          </a:p>
        </p:txBody>
      </p:sp>
      <p:pic>
        <p:nvPicPr>
          <p:cNvPr id="8" name="Picture 7" descr="A close-up of several different colored spots&#10;&#10;Description automatically generated">
            <a:extLst>
              <a:ext uri="{FF2B5EF4-FFF2-40B4-BE49-F238E27FC236}">
                <a16:creationId xmlns:a16="http://schemas.microsoft.com/office/drawing/2014/main" id="{A1F165CF-0081-4969-AD11-B561ECCA2A83}"/>
              </a:ext>
            </a:extLst>
          </p:cNvPr>
          <p:cNvPicPr>
            <a:picLocks noChangeAspect="1"/>
          </p:cNvPicPr>
          <p:nvPr/>
        </p:nvPicPr>
        <p:blipFill rotWithShape="1">
          <a:blip r:embed="rId5">
            <a:extLst>
              <a:ext uri="{28A0092B-C50C-407E-A947-70E740481C1C}">
                <a14:useLocalDpi xmlns:a14="http://schemas.microsoft.com/office/drawing/2010/main" val="0"/>
              </a:ext>
            </a:extLst>
          </a:blip>
          <a:srcRect l="11828" t="1157" r="49462" b="1678"/>
          <a:stretch/>
        </p:blipFill>
        <p:spPr>
          <a:xfrm>
            <a:off x="14177227" y="3081278"/>
            <a:ext cx="2887545" cy="6737606"/>
          </a:xfrm>
          <a:prstGeom prst="rect">
            <a:avLst/>
          </a:prstGeom>
        </p:spPr>
      </p:pic>
      <p:sp>
        <p:nvSpPr>
          <p:cNvPr id="13" name="TextBox 12">
            <a:extLst>
              <a:ext uri="{FF2B5EF4-FFF2-40B4-BE49-F238E27FC236}">
                <a16:creationId xmlns:a16="http://schemas.microsoft.com/office/drawing/2014/main" id="{FAF8644F-2EE8-5C41-0FFC-ED7FA4530D3F}"/>
              </a:ext>
            </a:extLst>
          </p:cNvPr>
          <p:cNvSpPr txBox="1"/>
          <p:nvPr/>
        </p:nvSpPr>
        <p:spPr>
          <a:xfrm>
            <a:off x="10422566" y="9633347"/>
            <a:ext cx="3674434" cy="615553"/>
          </a:xfrm>
          <a:prstGeom prst="rect">
            <a:avLst/>
          </a:prstGeom>
          <a:noFill/>
        </p:spPr>
        <p:txBody>
          <a:bodyPr wrap="square">
            <a:spAutoFit/>
          </a:bodyPr>
          <a:lstStyle/>
          <a:p>
            <a:r>
              <a:rPr lang="en-GB" sz="1600" dirty="0"/>
              <a:t>Liu, Peng, et al. </a:t>
            </a:r>
            <a:r>
              <a:rPr lang="en-GB" sz="1600" i="1" dirty="0"/>
              <a:t>Frontiers in cell and developmental biology</a:t>
            </a:r>
            <a:r>
              <a:rPr lang="en-GB" sz="1600" dirty="0"/>
              <a:t> 8 (2020): 234</a:t>
            </a:r>
            <a:r>
              <a:rPr lang="en-GB" dirty="0"/>
              <a:t>.</a:t>
            </a:r>
            <a:endParaRPr lang="en-DK" dirty="0"/>
          </a:p>
        </p:txBody>
      </p:sp>
    </p:spTree>
    <p:extLst>
      <p:ext uri="{BB962C8B-B14F-4D97-AF65-F5344CB8AC3E}">
        <p14:creationId xmlns:p14="http://schemas.microsoft.com/office/powerpoint/2010/main" val="331875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C33ABD2-B68E-C7B6-3152-491AEC4ACA10}"/>
              </a:ext>
            </a:extLst>
          </p:cNvPr>
          <p:cNvSpPr/>
          <p:nvPr/>
        </p:nvSpPr>
        <p:spPr>
          <a:xfrm>
            <a:off x="9982200" y="602995"/>
            <a:ext cx="8305799" cy="96840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5" name="Freeform 4">
            <a:extLst>
              <a:ext uri="{FF2B5EF4-FFF2-40B4-BE49-F238E27FC236}">
                <a16:creationId xmlns:a16="http://schemas.microsoft.com/office/drawing/2014/main" id="{CB2C219E-FA1E-4E1B-758A-89CE2734E0F8}"/>
              </a:ext>
            </a:extLst>
          </p:cNvPr>
          <p:cNvSpPr/>
          <p:nvPr/>
        </p:nvSpPr>
        <p:spPr>
          <a:xfrm>
            <a:off x="-19493" y="468116"/>
            <a:ext cx="18288000" cy="214504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3" name="TextBox 7">
            <a:extLst>
              <a:ext uri="{FF2B5EF4-FFF2-40B4-BE49-F238E27FC236}">
                <a16:creationId xmlns:a16="http://schemas.microsoft.com/office/drawing/2014/main" id="{D5642FBA-C1DE-6805-D18B-AF1C8ABABB2F}"/>
              </a:ext>
            </a:extLst>
          </p:cNvPr>
          <p:cNvSpPr txBox="1"/>
          <p:nvPr/>
        </p:nvSpPr>
        <p:spPr>
          <a:xfrm>
            <a:off x="6591300" y="1080000"/>
            <a:ext cx="51054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CHALLENGES</a:t>
            </a:r>
            <a:endParaRPr lang="en-US" sz="5400" b="1"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7EBFB2FB-7344-6592-11D9-ED967B6AA749}"/>
              </a:ext>
            </a:extLst>
          </p:cNvPr>
          <p:cNvSpPr txBox="1"/>
          <p:nvPr/>
        </p:nvSpPr>
        <p:spPr>
          <a:xfrm>
            <a:off x="762000" y="2954481"/>
            <a:ext cx="9296400" cy="6292300"/>
          </a:xfrm>
          <a:prstGeom prst="rect">
            <a:avLst/>
          </a:prstGeom>
        </p:spPr>
        <p:txBody>
          <a:bodyPr wrap="square" lIns="0" tIns="0" rIns="0" bIns="0" rtlCol="0" anchor="t">
            <a:spAutoFit/>
          </a:bodyPr>
          <a:lstStyle/>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How to define similarity?</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Human tendency to see clusters in randomness (clustering illusion)</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Algorithm may require the user to specify the number of clusters (chicken-and-egg problem) </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Non-linear clustering algorithms are powerful but can have unexpected behaviors (parameters)</a:t>
            </a:r>
          </a:p>
        </p:txBody>
      </p:sp>
      <p:pic>
        <p:nvPicPr>
          <p:cNvPr id="7" name="Picture 6" descr="A diagram of different types of data&#10;&#10;Description automatically generated">
            <a:extLst>
              <a:ext uri="{FF2B5EF4-FFF2-40B4-BE49-F238E27FC236}">
                <a16:creationId xmlns:a16="http://schemas.microsoft.com/office/drawing/2014/main" id="{C9760D30-43E4-7AA9-9B3A-ED9911E60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8175" y="3236687"/>
            <a:ext cx="7027825" cy="5402640"/>
          </a:xfrm>
          <a:prstGeom prst="rect">
            <a:avLst/>
          </a:prstGeom>
        </p:spPr>
      </p:pic>
      <p:sp>
        <p:nvSpPr>
          <p:cNvPr id="9" name="TextBox 8">
            <a:extLst>
              <a:ext uri="{FF2B5EF4-FFF2-40B4-BE49-F238E27FC236}">
                <a16:creationId xmlns:a16="http://schemas.microsoft.com/office/drawing/2014/main" id="{C01BFD9F-2966-2BED-FF49-72E632F6BBAB}"/>
              </a:ext>
            </a:extLst>
          </p:cNvPr>
          <p:cNvSpPr txBox="1"/>
          <p:nvPr/>
        </p:nvSpPr>
        <p:spPr>
          <a:xfrm>
            <a:off x="10896600" y="9100340"/>
            <a:ext cx="5105400" cy="584775"/>
          </a:xfrm>
          <a:prstGeom prst="rect">
            <a:avLst/>
          </a:prstGeom>
          <a:noFill/>
        </p:spPr>
        <p:txBody>
          <a:bodyPr wrap="square">
            <a:spAutoFit/>
          </a:bodyPr>
          <a:lstStyle/>
          <a:p>
            <a:r>
              <a:rPr lang="en-GB" sz="1600" dirty="0" err="1"/>
              <a:t>Engl</a:t>
            </a:r>
            <a:r>
              <a:rPr lang="en-GB" sz="1600" dirty="0"/>
              <a:t>, Elisabeth, Peter </a:t>
            </a:r>
            <a:r>
              <a:rPr lang="en-GB" sz="1600" dirty="0" err="1"/>
              <a:t>Smittenaar</a:t>
            </a:r>
            <a:r>
              <a:rPr lang="en-GB" sz="1600" dirty="0"/>
              <a:t>, and </a:t>
            </a:r>
            <a:r>
              <a:rPr lang="en-GB" sz="1600" dirty="0" err="1"/>
              <a:t>Sema</a:t>
            </a:r>
            <a:r>
              <a:rPr lang="en-GB" sz="1600" dirty="0"/>
              <a:t> K. </a:t>
            </a:r>
            <a:r>
              <a:rPr lang="en-GB" sz="1600" dirty="0" err="1"/>
              <a:t>Sgaier</a:t>
            </a:r>
            <a:r>
              <a:rPr lang="en-GB" sz="1600" dirty="0"/>
              <a:t>. </a:t>
            </a:r>
            <a:r>
              <a:rPr lang="en-GB" sz="1600" i="1" dirty="0"/>
              <a:t>Gates Open Research</a:t>
            </a:r>
            <a:r>
              <a:rPr lang="en-GB" sz="1600" dirty="0"/>
              <a:t> 3 (2019).</a:t>
            </a:r>
            <a:endParaRPr lang="en-DK" sz="1600" dirty="0"/>
          </a:p>
        </p:txBody>
      </p:sp>
    </p:spTree>
    <p:extLst>
      <p:ext uri="{BB962C8B-B14F-4D97-AF65-F5344CB8AC3E}">
        <p14:creationId xmlns:p14="http://schemas.microsoft.com/office/powerpoint/2010/main" val="188140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sp>
        <p:nvSpPr>
          <p:cNvPr id="9" name="Freeform 4">
            <a:extLst>
              <a:ext uri="{FF2B5EF4-FFF2-40B4-BE49-F238E27FC236}">
                <a16:creationId xmlns:a16="http://schemas.microsoft.com/office/drawing/2014/main" id="{D3FB191F-757C-5757-22E8-998BDB54F16F}"/>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7">
            <a:extLst>
              <a:ext uri="{FF2B5EF4-FFF2-40B4-BE49-F238E27FC236}">
                <a16:creationId xmlns:a16="http://schemas.microsoft.com/office/drawing/2014/main" id="{FA7B5F4A-EC20-E51A-5634-893B9288B295}"/>
              </a:ext>
            </a:extLst>
          </p:cNvPr>
          <p:cNvSpPr txBox="1"/>
          <p:nvPr/>
        </p:nvSpPr>
        <p:spPr>
          <a:xfrm>
            <a:off x="-585773" y="1051718"/>
            <a:ext cx="1287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NEURAL NETWORKS</a:t>
            </a:r>
          </a:p>
        </p:txBody>
      </p:sp>
      <p:sp>
        <p:nvSpPr>
          <p:cNvPr id="6" name="TextBox 8">
            <a:extLst>
              <a:ext uri="{FF2B5EF4-FFF2-40B4-BE49-F238E27FC236}">
                <a16:creationId xmlns:a16="http://schemas.microsoft.com/office/drawing/2014/main" id="{9F5463A8-6813-BDFE-2BCA-5AA6640C18D5}"/>
              </a:ext>
            </a:extLst>
          </p:cNvPr>
          <p:cNvSpPr txBox="1"/>
          <p:nvPr/>
        </p:nvSpPr>
        <p:spPr>
          <a:xfrm>
            <a:off x="1788997" y="3182701"/>
            <a:ext cx="8839200" cy="5708935"/>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Neural Networks (NN) </a:t>
            </a:r>
            <a:r>
              <a:rPr lang="en-GB" sz="2600" dirty="0">
                <a:solidFill>
                  <a:srgbClr val="404040"/>
                </a:solidFill>
                <a:latin typeface="Montserrat" pitchFamily="2" charset="77"/>
              </a:rPr>
              <a:t>mimic the function and structure of the human brain</a:t>
            </a:r>
          </a:p>
          <a:p>
            <a:pPr marL="457200" indent="-457200">
              <a:lnSpc>
                <a:spcPts val="4480"/>
              </a:lnSpc>
              <a:buFont typeface="Arial" panose="020B0604020202020204" pitchFamily="34" charset="0"/>
              <a:buChar char="•"/>
            </a:pPr>
            <a:endParaRPr lang="en-GB"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GB" sz="2600" dirty="0">
                <a:solidFill>
                  <a:srgbClr val="404040"/>
                </a:solidFill>
                <a:latin typeface="Montserrat" pitchFamily="2" charset="77"/>
              </a:rPr>
              <a:t>NN can be either supervised or unsupervised</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We use NN for medical image analysis, genomics analysis, protein structure prediction, etc.</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a:rPr>
              <a:t>NN can be difficult  to understand in detail but not in broad strokes, let's try…</a:t>
            </a:r>
          </a:p>
        </p:txBody>
      </p:sp>
      <p:grpSp>
        <p:nvGrpSpPr>
          <p:cNvPr id="21" name="Group 20">
            <a:extLst>
              <a:ext uri="{FF2B5EF4-FFF2-40B4-BE49-F238E27FC236}">
                <a16:creationId xmlns:a16="http://schemas.microsoft.com/office/drawing/2014/main" id="{A496DDC3-F8C4-131E-E9E9-A8D79A93ACC3}"/>
              </a:ext>
            </a:extLst>
          </p:cNvPr>
          <p:cNvGrpSpPr/>
          <p:nvPr/>
        </p:nvGrpSpPr>
        <p:grpSpPr>
          <a:xfrm>
            <a:off x="11506200" y="2448034"/>
            <a:ext cx="5590952" cy="6684391"/>
            <a:chOff x="11506200" y="2448034"/>
            <a:chExt cx="5590952" cy="6684391"/>
          </a:xfrm>
        </p:grpSpPr>
        <p:pic>
          <p:nvPicPr>
            <p:cNvPr id="5" name="Picture 4" descr="A diagram of a network&#10;&#10;Description automatically generated">
              <a:extLst>
                <a:ext uri="{FF2B5EF4-FFF2-40B4-BE49-F238E27FC236}">
                  <a16:creationId xmlns:a16="http://schemas.microsoft.com/office/drawing/2014/main" id="{F8B618CB-2435-16EF-8382-E9C92F38D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7" name="Oval 6">
              <a:extLst>
                <a:ext uri="{FF2B5EF4-FFF2-40B4-BE49-F238E27FC236}">
                  <a16:creationId xmlns:a16="http://schemas.microsoft.com/office/drawing/2014/main" id="{1045262D-21BB-6E8C-479A-54D322B12059}"/>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Oval 12">
              <a:extLst>
                <a:ext uri="{FF2B5EF4-FFF2-40B4-BE49-F238E27FC236}">
                  <a16:creationId xmlns:a16="http://schemas.microsoft.com/office/drawing/2014/main" id="{CCF67E33-6539-E202-B8BD-65E230080D6D}"/>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Oval 13">
              <a:extLst>
                <a:ext uri="{FF2B5EF4-FFF2-40B4-BE49-F238E27FC236}">
                  <a16:creationId xmlns:a16="http://schemas.microsoft.com/office/drawing/2014/main" id="{0A1FFB78-55D3-8C9B-E5D7-F426C709A512}"/>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Oval 14">
              <a:extLst>
                <a:ext uri="{FF2B5EF4-FFF2-40B4-BE49-F238E27FC236}">
                  <a16:creationId xmlns:a16="http://schemas.microsoft.com/office/drawing/2014/main" id="{265A7124-F412-23D9-2EAB-A671C00A0503}"/>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Oval 15">
              <a:extLst>
                <a:ext uri="{FF2B5EF4-FFF2-40B4-BE49-F238E27FC236}">
                  <a16:creationId xmlns:a16="http://schemas.microsoft.com/office/drawing/2014/main" id="{FB0A8585-6554-88F0-6690-19CCF06F3C09}"/>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Oval 16">
              <a:extLst>
                <a:ext uri="{FF2B5EF4-FFF2-40B4-BE49-F238E27FC236}">
                  <a16:creationId xmlns:a16="http://schemas.microsoft.com/office/drawing/2014/main" id="{4061DE63-41A7-E7B6-C362-FA7CDF345904}"/>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Oval 17">
              <a:extLst>
                <a:ext uri="{FF2B5EF4-FFF2-40B4-BE49-F238E27FC236}">
                  <a16:creationId xmlns:a16="http://schemas.microsoft.com/office/drawing/2014/main" id="{799B0DB0-8E19-AA69-62BF-94360BA960E2}"/>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Oval 18">
              <a:extLst>
                <a:ext uri="{FF2B5EF4-FFF2-40B4-BE49-F238E27FC236}">
                  <a16:creationId xmlns:a16="http://schemas.microsoft.com/office/drawing/2014/main" id="{D095BD80-B58A-7BF1-4591-1BA8D033E2AE}"/>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Oval 19">
              <a:extLst>
                <a:ext uri="{FF2B5EF4-FFF2-40B4-BE49-F238E27FC236}">
                  <a16:creationId xmlns:a16="http://schemas.microsoft.com/office/drawing/2014/main" id="{A117BDCC-1D1A-7F5A-9D2B-B76F7ED5D213}"/>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Tree>
    <p:extLst>
      <p:ext uri="{BB962C8B-B14F-4D97-AF65-F5344CB8AC3E}">
        <p14:creationId xmlns:p14="http://schemas.microsoft.com/office/powerpoint/2010/main" val="302318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9329748" y="663917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chemeClr val="bg1">
              <a:lumMod val="85000"/>
            </a:schemeClr>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13820740" y="5384461"/>
            <a:ext cx="3422412" cy="3693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72100"/>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lumMod val="85000"/>
            </a:schemeClr>
          </a:solidFill>
          <a:ln w="12700">
            <a:miter lim="400000"/>
          </a:ln>
        </p:spPr>
        <p:txBody>
          <a:bodyPr lIns="121919" tIns="121919" rIns="121919" bIns="121919"/>
          <a:lstStyle/>
          <a:p>
            <a:endParaRPr/>
          </a:p>
        </p:txBody>
      </p:sp>
      <p:pic>
        <p:nvPicPr>
          <p:cNvPr id="2" name="Picture 1" descr="A blue and black logo&#10;&#10;Description automatically generated">
            <a:extLst>
              <a:ext uri="{FF2B5EF4-FFF2-40B4-BE49-F238E27FC236}">
                <a16:creationId xmlns:a16="http://schemas.microsoft.com/office/drawing/2014/main" id="{9E5AEAF9-CDFF-E9B9-8BEA-90DF7478346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2">
            <a:extLst>
              <a:ext uri="{FF2B5EF4-FFF2-40B4-BE49-F238E27FC236}">
                <a16:creationId xmlns:a16="http://schemas.microsoft.com/office/drawing/2014/main" id="{EC33DFB4-F9D5-DFCF-30DB-36080838BA35}"/>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27" name="TextBox 26">
            <a:extLst>
              <a:ext uri="{FF2B5EF4-FFF2-40B4-BE49-F238E27FC236}">
                <a16:creationId xmlns:a16="http://schemas.microsoft.com/office/drawing/2014/main" id="{4B54D961-E6A3-7A6F-B8C4-D6B4CDC49E72}"/>
              </a:ext>
            </a:extLst>
          </p:cNvPr>
          <p:cNvSpPr txBox="1"/>
          <p:nvPr/>
        </p:nvSpPr>
        <p:spPr>
          <a:xfrm>
            <a:off x="5479473" y="7128707"/>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CLEANING, SET-UP &amp; NORMALIZATION</a:t>
            </a:r>
          </a:p>
        </p:txBody>
      </p:sp>
      <p:sp>
        <p:nvSpPr>
          <p:cNvPr id="28" name="Rectangle 33">
            <a:extLst>
              <a:ext uri="{FF2B5EF4-FFF2-40B4-BE49-F238E27FC236}">
                <a16:creationId xmlns:a16="http://schemas.microsoft.com/office/drawing/2014/main" id="{09459FE5-15BF-C898-1DCA-B5E44C393721}"/>
              </a:ext>
            </a:extLst>
          </p:cNvPr>
          <p:cNvSpPr txBox="1"/>
          <p:nvPr/>
        </p:nvSpPr>
        <p:spPr>
          <a:xfrm>
            <a:off x="2598464" y="7371574"/>
            <a:ext cx="2781211"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PREPROCESSING</a:t>
            </a:r>
            <a:endParaRPr sz="2400" dirty="0"/>
          </a:p>
        </p:txBody>
      </p:sp>
      <p:sp>
        <p:nvSpPr>
          <p:cNvPr id="5" name="Freeform 9">
            <a:extLst>
              <a:ext uri="{FF2B5EF4-FFF2-40B4-BE49-F238E27FC236}">
                <a16:creationId xmlns:a16="http://schemas.microsoft.com/office/drawing/2014/main" id="{FCE8AA5E-EA87-4183-698F-6A2EE8E07F13}"/>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25" name="Rectangle 33">
            <a:extLst>
              <a:ext uri="{FF2B5EF4-FFF2-40B4-BE49-F238E27FC236}">
                <a16:creationId xmlns:a16="http://schemas.microsoft.com/office/drawing/2014/main" id="{D57CD901-6A37-7F42-E200-53E9037BA91E}"/>
              </a:ext>
            </a:extLst>
          </p:cNvPr>
          <p:cNvSpPr txBox="1"/>
          <p:nvPr/>
        </p:nvSpPr>
        <p:spPr>
          <a:xfrm>
            <a:off x="10039511" y="5384461"/>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9" name="Shape">
            <a:extLst>
              <a:ext uri="{FF2B5EF4-FFF2-40B4-BE49-F238E27FC236}">
                <a16:creationId xmlns:a16="http://schemas.microsoft.com/office/drawing/2014/main" id="{64F731CA-5CD7-A823-F966-4E228003D6C6}"/>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30" name="TextBox 3">
            <a:extLst>
              <a:ext uri="{FF2B5EF4-FFF2-40B4-BE49-F238E27FC236}">
                <a16:creationId xmlns:a16="http://schemas.microsoft.com/office/drawing/2014/main" id="{24DE9F5F-1056-6A9D-31A2-DAA74DAF3E29}"/>
              </a:ext>
            </a:extLst>
          </p:cNvPr>
          <p:cNvSpPr txBox="1"/>
          <p:nvPr/>
        </p:nvSpPr>
        <p:spPr>
          <a:xfrm>
            <a:off x="3786753" y="1080000"/>
            <a:ext cx="10285968"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CONTINUING OUR JOURNEY</a:t>
            </a:r>
          </a:p>
        </p:txBody>
      </p:sp>
    </p:spTree>
    <p:extLst>
      <p:ext uri="{BB962C8B-B14F-4D97-AF65-F5344CB8AC3E}">
        <p14:creationId xmlns:p14="http://schemas.microsoft.com/office/powerpoint/2010/main" val="1196062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8">
            <a:extLst>
              <a:ext uri="{FF2B5EF4-FFF2-40B4-BE49-F238E27FC236}">
                <a16:creationId xmlns:a16="http://schemas.microsoft.com/office/drawing/2014/main" id="{D041CE3B-B8A6-C828-CC28-6ABFEB4F4008}"/>
              </a:ext>
            </a:extLst>
          </p:cNvPr>
          <p:cNvSpPr txBox="1"/>
          <p:nvPr/>
        </p:nvSpPr>
        <p:spPr>
          <a:xfrm>
            <a:off x="1467509" y="2663551"/>
            <a:ext cx="8044865" cy="686309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Input layer: </a:t>
            </a:r>
            <a:r>
              <a:rPr lang="en-US" sz="2600" dirty="0">
                <a:solidFill>
                  <a:srgbClr val="404040"/>
                </a:solidFill>
                <a:latin typeface="Montserrat" pitchFamily="2" charset="77"/>
              </a:rPr>
              <a:t>Data goes in (i.e. patient biometrics,  expression data, medical images)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Hidden layer: </a:t>
            </a:r>
            <a:r>
              <a:rPr lang="en-US" sz="2600" dirty="0">
                <a:solidFill>
                  <a:srgbClr val="404040"/>
                </a:solidFill>
                <a:latin typeface="Montserrat" pitchFamily="2" charset="77"/>
              </a:rPr>
              <a:t>The model learns data patterns.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This is where the computation is performed.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Many hidden layers == deep neural network </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Output layer: </a:t>
            </a:r>
            <a:r>
              <a:rPr lang="en-US" sz="2600" dirty="0">
                <a:solidFill>
                  <a:srgbClr val="404040"/>
                </a:solidFill>
                <a:latin typeface="Montserrat" pitchFamily="2" charset="77"/>
              </a:rPr>
              <a:t>Samples are classified as either cancer or healthy.</a:t>
            </a:r>
          </a:p>
        </p:txBody>
      </p:sp>
      <p:sp>
        <p:nvSpPr>
          <p:cNvPr id="4" name="TextBox 7">
            <a:extLst>
              <a:ext uri="{FF2B5EF4-FFF2-40B4-BE49-F238E27FC236}">
                <a16:creationId xmlns:a16="http://schemas.microsoft.com/office/drawing/2014/main" id="{1AC8FDE3-0D84-B873-094B-799553FA1375}"/>
              </a:ext>
            </a:extLst>
          </p:cNvPr>
          <p:cNvSpPr txBox="1"/>
          <p:nvPr/>
        </p:nvSpPr>
        <p:spPr>
          <a:xfrm>
            <a:off x="1143000" y="1080000"/>
            <a:ext cx="15901973"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NEURAL NETWORK FOR CLASSIFICATION</a:t>
            </a:r>
          </a:p>
        </p:txBody>
      </p:sp>
      <p:grpSp>
        <p:nvGrpSpPr>
          <p:cNvPr id="8" name="Group 7">
            <a:extLst>
              <a:ext uri="{FF2B5EF4-FFF2-40B4-BE49-F238E27FC236}">
                <a16:creationId xmlns:a16="http://schemas.microsoft.com/office/drawing/2014/main" id="{85F05B7F-5F5F-F666-6D44-E7A52980AD6F}"/>
              </a:ext>
            </a:extLst>
          </p:cNvPr>
          <p:cNvGrpSpPr>
            <a:grpSpLocks noChangeAspect="1"/>
          </p:cNvGrpSpPr>
          <p:nvPr/>
        </p:nvGrpSpPr>
        <p:grpSpPr>
          <a:xfrm>
            <a:off x="9601200" y="2691006"/>
            <a:ext cx="8071641" cy="6872094"/>
            <a:chOff x="8963584" y="1699806"/>
            <a:chExt cx="9375295" cy="7982009"/>
          </a:xfrm>
        </p:grpSpPr>
        <p:grpSp>
          <p:nvGrpSpPr>
            <p:cNvPr id="12" name="Group 11">
              <a:extLst>
                <a:ext uri="{FF2B5EF4-FFF2-40B4-BE49-F238E27FC236}">
                  <a16:creationId xmlns:a16="http://schemas.microsoft.com/office/drawing/2014/main" id="{76B729DE-D964-A1AD-3A00-1DD7AB03B9F9}"/>
                </a:ext>
              </a:extLst>
            </p:cNvPr>
            <p:cNvGrpSpPr/>
            <p:nvPr/>
          </p:nvGrpSpPr>
          <p:grpSpPr>
            <a:xfrm>
              <a:off x="11201400" y="2448034"/>
              <a:ext cx="5590952" cy="6684391"/>
              <a:chOff x="11506200" y="2448034"/>
              <a:chExt cx="5590952" cy="6684391"/>
            </a:xfrm>
          </p:grpSpPr>
          <p:pic>
            <p:nvPicPr>
              <p:cNvPr id="37" name="Picture 36" descr="A diagram of a network&#10;&#10;Description automatically generated">
                <a:extLst>
                  <a:ext uri="{FF2B5EF4-FFF2-40B4-BE49-F238E27FC236}">
                    <a16:creationId xmlns:a16="http://schemas.microsoft.com/office/drawing/2014/main" id="{BE544672-7E3F-62B2-6554-D53AC336BC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38" name="Oval 37">
                <a:extLst>
                  <a:ext uri="{FF2B5EF4-FFF2-40B4-BE49-F238E27FC236}">
                    <a16:creationId xmlns:a16="http://schemas.microsoft.com/office/drawing/2014/main" id="{DD3C2071-EEE9-806E-373E-215270B6647F}"/>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9" name="Oval 38">
                <a:extLst>
                  <a:ext uri="{FF2B5EF4-FFF2-40B4-BE49-F238E27FC236}">
                    <a16:creationId xmlns:a16="http://schemas.microsoft.com/office/drawing/2014/main" id="{F2F664E5-568B-1D2F-E222-352D341C668C}"/>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0" name="Oval 39">
                <a:extLst>
                  <a:ext uri="{FF2B5EF4-FFF2-40B4-BE49-F238E27FC236}">
                    <a16:creationId xmlns:a16="http://schemas.microsoft.com/office/drawing/2014/main" id="{562F14A0-89E0-49AF-DA9F-E601EB1366A9}"/>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1" name="Oval 40">
                <a:extLst>
                  <a:ext uri="{FF2B5EF4-FFF2-40B4-BE49-F238E27FC236}">
                    <a16:creationId xmlns:a16="http://schemas.microsoft.com/office/drawing/2014/main" id="{B0F4FE9C-BDBF-CC7F-E3A0-5BD70C6E2C87}"/>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2" name="Oval 41">
                <a:extLst>
                  <a:ext uri="{FF2B5EF4-FFF2-40B4-BE49-F238E27FC236}">
                    <a16:creationId xmlns:a16="http://schemas.microsoft.com/office/drawing/2014/main" id="{4457AFC2-6186-FB50-9C21-BB7CDE8B1618}"/>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3" name="Oval 42">
                <a:extLst>
                  <a:ext uri="{FF2B5EF4-FFF2-40B4-BE49-F238E27FC236}">
                    <a16:creationId xmlns:a16="http://schemas.microsoft.com/office/drawing/2014/main" id="{DCEBFB4B-B95D-1D67-3FBD-2E6FCBF16DBC}"/>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4" name="Oval 43">
                <a:extLst>
                  <a:ext uri="{FF2B5EF4-FFF2-40B4-BE49-F238E27FC236}">
                    <a16:creationId xmlns:a16="http://schemas.microsoft.com/office/drawing/2014/main" id="{1A20424C-408F-7DF9-0FB8-DD44562624B9}"/>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5" name="Oval 44">
                <a:extLst>
                  <a:ext uri="{FF2B5EF4-FFF2-40B4-BE49-F238E27FC236}">
                    <a16:creationId xmlns:a16="http://schemas.microsoft.com/office/drawing/2014/main" id="{A78D1A0E-B0B5-BFB7-B4E3-A74D310CE4A5}"/>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6" name="Oval 45">
                <a:extLst>
                  <a:ext uri="{FF2B5EF4-FFF2-40B4-BE49-F238E27FC236}">
                    <a16:creationId xmlns:a16="http://schemas.microsoft.com/office/drawing/2014/main" id="{4FCA6C08-2734-2AD6-753F-3719B242156C}"/>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cxnSp>
          <p:nvCxnSpPr>
            <p:cNvPr id="22" name="Straight Arrow Connector 21">
              <a:extLst>
                <a:ext uri="{FF2B5EF4-FFF2-40B4-BE49-F238E27FC236}">
                  <a16:creationId xmlns:a16="http://schemas.microsoft.com/office/drawing/2014/main" id="{B7B95757-A9CB-1E63-FE1B-158B2E499D6F}"/>
                </a:ext>
              </a:extLst>
            </p:cNvPr>
            <p:cNvCxnSpPr/>
            <p:nvPr/>
          </p:nvCxnSpPr>
          <p:spPr>
            <a:xfrm>
              <a:off x="11554048" y="2149508"/>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A7ABB9-414D-83C3-B4DF-73D17516602C}"/>
                </a:ext>
              </a:extLst>
            </p:cNvPr>
            <p:cNvCxnSpPr>
              <a:cxnSpLocks/>
            </p:cNvCxnSpPr>
            <p:nvPr/>
          </p:nvCxnSpPr>
          <p:spPr>
            <a:xfrm flipH="1">
              <a:off x="11582780" y="9119597"/>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8">
              <a:extLst>
                <a:ext uri="{FF2B5EF4-FFF2-40B4-BE49-F238E27FC236}">
                  <a16:creationId xmlns:a16="http://schemas.microsoft.com/office/drawing/2014/main" id="{DA68AD50-A36E-606D-AB71-9414668E2374}"/>
                </a:ext>
              </a:extLst>
            </p:cNvPr>
            <p:cNvSpPr txBox="1"/>
            <p:nvPr/>
          </p:nvSpPr>
          <p:spPr>
            <a:xfrm>
              <a:off x="9183634" y="5780073"/>
              <a:ext cx="1628855"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BMI</a:t>
              </a:r>
            </a:p>
          </p:txBody>
        </p:sp>
        <p:sp>
          <p:nvSpPr>
            <p:cNvPr id="25" name="TextBox 8">
              <a:extLst>
                <a:ext uri="{FF2B5EF4-FFF2-40B4-BE49-F238E27FC236}">
                  <a16:creationId xmlns:a16="http://schemas.microsoft.com/office/drawing/2014/main" id="{5E8AEFA4-D818-E5D1-0C8B-429F1DB23306}"/>
                </a:ext>
              </a:extLst>
            </p:cNvPr>
            <p:cNvSpPr txBox="1"/>
            <p:nvPr/>
          </p:nvSpPr>
          <p:spPr>
            <a:xfrm>
              <a:off x="9981161" y="9360078"/>
              <a:ext cx="7608718"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Back Propagation == Networks learns using errors</a:t>
              </a:r>
            </a:p>
          </p:txBody>
        </p:sp>
        <p:sp>
          <p:nvSpPr>
            <p:cNvPr id="26" name="TextBox 8">
              <a:extLst>
                <a:ext uri="{FF2B5EF4-FFF2-40B4-BE49-F238E27FC236}">
                  <a16:creationId xmlns:a16="http://schemas.microsoft.com/office/drawing/2014/main" id="{5F54BF1E-A1A0-C019-38CA-841BCFCA727A}"/>
                </a:ext>
              </a:extLst>
            </p:cNvPr>
            <p:cNvSpPr txBox="1"/>
            <p:nvPr/>
          </p:nvSpPr>
          <p:spPr>
            <a:xfrm>
              <a:off x="9156509" y="5313600"/>
              <a:ext cx="1650190"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Age</a:t>
              </a:r>
            </a:p>
          </p:txBody>
        </p:sp>
        <p:sp>
          <p:nvSpPr>
            <p:cNvPr id="27" name="TextBox 8">
              <a:extLst>
                <a:ext uri="{FF2B5EF4-FFF2-40B4-BE49-F238E27FC236}">
                  <a16:creationId xmlns:a16="http://schemas.microsoft.com/office/drawing/2014/main" id="{535B79ED-4BF7-54F9-3C03-78383C9117C5}"/>
                </a:ext>
              </a:extLst>
            </p:cNvPr>
            <p:cNvSpPr txBox="1"/>
            <p:nvPr/>
          </p:nvSpPr>
          <p:spPr>
            <a:xfrm>
              <a:off x="9156509" y="4856842"/>
              <a:ext cx="1866900" cy="321737"/>
            </a:xfrm>
            <a:prstGeom prst="rect">
              <a:avLst/>
            </a:prstGeom>
          </p:spPr>
          <p:txBody>
            <a:bodyPr wrap="square" lIns="0" tIns="0" rIns="0" bIns="0" rtlCol="0" anchor="t">
              <a:spAutoFit/>
            </a:bodyPr>
            <a:lstStyle/>
            <a:p>
              <a:r>
                <a:rPr lang="en-US" b="1" dirty="0" err="1">
                  <a:solidFill>
                    <a:srgbClr val="404040"/>
                  </a:solidFill>
                  <a:latin typeface="Montserrat" pitchFamily="2" charset="77"/>
                </a:rPr>
                <a:t>Gly</a:t>
              </a:r>
              <a:r>
                <a:rPr lang="en-US" b="1" dirty="0">
                  <a:solidFill>
                    <a:srgbClr val="404040"/>
                  </a:solidFill>
                  <a:latin typeface="Montserrat" pitchFamily="2" charset="77"/>
                </a:rPr>
                <a:t>. Level</a:t>
              </a:r>
            </a:p>
          </p:txBody>
        </p:sp>
        <p:sp>
          <p:nvSpPr>
            <p:cNvPr id="28" name="TextBox 8">
              <a:extLst>
                <a:ext uri="{FF2B5EF4-FFF2-40B4-BE49-F238E27FC236}">
                  <a16:creationId xmlns:a16="http://schemas.microsoft.com/office/drawing/2014/main" id="{A67F9B39-8437-826E-7BC9-BD86AAB0E2E0}"/>
                </a:ext>
              </a:extLst>
            </p:cNvPr>
            <p:cNvSpPr txBox="1"/>
            <p:nvPr/>
          </p:nvSpPr>
          <p:spPr>
            <a:xfrm>
              <a:off x="16914623" y="6009501"/>
              <a:ext cx="1424256"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Diabetes</a:t>
              </a:r>
            </a:p>
          </p:txBody>
        </p:sp>
        <p:sp>
          <p:nvSpPr>
            <p:cNvPr id="29" name="TextBox 8">
              <a:extLst>
                <a:ext uri="{FF2B5EF4-FFF2-40B4-BE49-F238E27FC236}">
                  <a16:creationId xmlns:a16="http://schemas.microsoft.com/office/drawing/2014/main" id="{F34DD2EA-568E-B737-AEC2-57B0C3891260}"/>
                </a:ext>
              </a:extLst>
            </p:cNvPr>
            <p:cNvSpPr txBox="1"/>
            <p:nvPr/>
          </p:nvSpPr>
          <p:spPr>
            <a:xfrm>
              <a:off x="16914623" y="5399902"/>
              <a:ext cx="1190848"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Healthy</a:t>
              </a:r>
            </a:p>
          </p:txBody>
        </p:sp>
        <p:cxnSp>
          <p:nvCxnSpPr>
            <p:cNvPr id="30" name="Straight Arrow Connector 29">
              <a:extLst>
                <a:ext uri="{FF2B5EF4-FFF2-40B4-BE49-F238E27FC236}">
                  <a16:creationId xmlns:a16="http://schemas.microsoft.com/office/drawing/2014/main" id="{1A1251DC-AE88-C0F4-CB47-5D7DDCF69558}"/>
                </a:ext>
              </a:extLst>
            </p:cNvPr>
            <p:cNvCxnSpPr>
              <a:cxnSpLocks/>
            </p:cNvCxnSpPr>
            <p:nvPr/>
          </p:nvCxnSpPr>
          <p:spPr>
            <a:xfrm>
              <a:off x="10290543" y="6376506"/>
              <a:ext cx="853309" cy="8672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8BF9195-E892-44A4-9568-9B931A2F3370}"/>
                </a:ext>
              </a:extLst>
            </p:cNvPr>
            <p:cNvCxnSpPr>
              <a:cxnSpLocks/>
            </p:cNvCxnSpPr>
            <p:nvPr/>
          </p:nvCxnSpPr>
          <p:spPr>
            <a:xfrm>
              <a:off x="10290543" y="5513944"/>
              <a:ext cx="732865" cy="0"/>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C82CFAA-89DF-A8FF-4C9A-E8718BB9F8DE}"/>
                </a:ext>
              </a:extLst>
            </p:cNvPr>
            <p:cNvCxnSpPr>
              <a:cxnSpLocks/>
            </p:cNvCxnSpPr>
            <p:nvPr/>
          </p:nvCxnSpPr>
          <p:spPr>
            <a:xfrm flipV="1">
              <a:off x="10247171" y="4070010"/>
              <a:ext cx="776237" cy="5188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8">
              <a:extLst>
                <a:ext uri="{FF2B5EF4-FFF2-40B4-BE49-F238E27FC236}">
                  <a16:creationId xmlns:a16="http://schemas.microsoft.com/office/drawing/2014/main" id="{57A299D4-DCAA-84F3-7BF4-C69280DC3B2A}"/>
                </a:ext>
              </a:extLst>
            </p:cNvPr>
            <p:cNvSpPr txBox="1"/>
            <p:nvPr/>
          </p:nvSpPr>
          <p:spPr>
            <a:xfrm>
              <a:off x="10952313" y="1699806"/>
              <a:ext cx="5956214"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Forward Propagation == network predicts</a:t>
              </a:r>
            </a:p>
          </p:txBody>
        </p:sp>
        <p:cxnSp>
          <p:nvCxnSpPr>
            <p:cNvPr id="34" name="Straight Arrow Connector 33">
              <a:extLst>
                <a:ext uri="{FF2B5EF4-FFF2-40B4-BE49-F238E27FC236}">
                  <a16:creationId xmlns:a16="http://schemas.microsoft.com/office/drawing/2014/main" id="{272D97CE-BFAA-D781-3ADF-CBBA54F0EDBF}"/>
                </a:ext>
              </a:extLst>
            </p:cNvPr>
            <p:cNvCxnSpPr>
              <a:cxnSpLocks/>
            </p:cNvCxnSpPr>
            <p:nvPr/>
          </p:nvCxnSpPr>
          <p:spPr>
            <a:xfrm>
              <a:off x="16908527" y="4987878"/>
              <a:ext cx="507176" cy="311317"/>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91E8B5-743B-6252-DB0E-9A63EF1F418A}"/>
                </a:ext>
              </a:extLst>
            </p:cNvPr>
            <p:cNvCxnSpPr>
              <a:cxnSpLocks/>
            </p:cNvCxnSpPr>
            <p:nvPr/>
          </p:nvCxnSpPr>
          <p:spPr>
            <a:xfrm flipV="1">
              <a:off x="16908527" y="6325709"/>
              <a:ext cx="507176" cy="346457"/>
            </a:xfrm>
            <a:prstGeom prst="straightConnector1">
              <a:avLst/>
            </a:prstGeom>
            <a:ln>
              <a:solidFill>
                <a:srgbClr val="404040">
                  <a:alpha val="89804"/>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9193F09-C7AB-138F-637E-421DB22DF311}"/>
                </a:ext>
              </a:extLst>
            </p:cNvPr>
            <p:cNvSpPr/>
            <p:nvPr/>
          </p:nvSpPr>
          <p:spPr>
            <a:xfrm>
              <a:off x="8963584" y="4755644"/>
              <a:ext cx="1623745" cy="1447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47" name="Freeform 4">
            <a:extLst>
              <a:ext uri="{FF2B5EF4-FFF2-40B4-BE49-F238E27FC236}">
                <a16:creationId xmlns:a16="http://schemas.microsoft.com/office/drawing/2014/main" id="{B8027E90-A66C-B4A7-F147-57E4C27CF52B}"/>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Tree>
    <p:extLst>
      <p:ext uri="{BB962C8B-B14F-4D97-AF65-F5344CB8AC3E}">
        <p14:creationId xmlns:p14="http://schemas.microsoft.com/office/powerpoint/2010/main" val="225904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05C9BA98-CBAC-5F41-CF61-D9E810FAE586}"/>
              </a:ext>
            </a:extLst>
          </p:cNvPr>
          <p:cNvSpPr/>
          <p:nvPr/>
        </p:nvSpPr>
        <p:spPr>
          <a:xfrm>
            <a:off x="-15467" y="0"/>
            <a:ext cx="9159467"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1AC8FDE3-0D84-B873-094B-799553FA1375}"/>
              </a:ext>
            </a:extLst>
          </p:cNvPr>
          <p:cNvSpPr txBox="1"/>
          <p:nvPr/>
        </p:nvSpPr>
        <p:spPr>
          <a:xfrm>
            <a:off x="1299579" y="575781"/>
            <a:ext cx="6529373" cy="1661993"/>
          </a:xfrm>
          <a:prstGeom prst="rect">
            <a:avLst/>
          </a:prstGeom>
        </p:spPr>
        <p:txBody>
          <a:bodyPr wrap="square" lIns="0" tIns="0" rIns="0" bIns="0" rtlCol="0" anchor="t">
            <a:spAutoFit/>
          </a:bodyPr>
          <a:lstStyle/>
          <a:p>
            <a:pPr algn="ctr">
              <a:spcBef>
                <a:spcPct val="0"/>
              </a:spcBef>
            </a:pPr>
            <a:r>
              <a:rPr lang="en-US" sz="5400" b="1" dirty="0">
                <a:solidFill>
                  <a:srgbClr val="404040"/>
                </a:solidFill>
                <a:latin typeface="Montserrat" pitchFamily="2" charset="77"/>
              </a:rPr>
              <a:t>MEDICAL IMAGE ANALYSIS</a:t>
            </a:r>
          </a:p>
        </p:txBody>
      </p:sp>
      <p:sp>
        <p:nvSpPr>
          <p:cNvPr id="57" name="TextBox 8">
            <a:extLst>
              <a:ext uri="{FF2B5EF4-FFF2-40B4-BE49-F238E27FC236}">
                <a16:creationId xmlns:a16="http://schemas.microsoft.com/office/drawing/2014/main" id="{9B7B4DBC-9037-2DD1-79D8-579FF04F6CE1}"/>
              </a:ext>
            </a:extLst>
          </p:cNvPr>
          <p:cNvSpPr txBox="1"/>
          <p:nvPr/>
        </p:nvSpPr>
        <p:spPr>
          <a:xfrm>
            <a:off x="911564" y="4884175"/>
            <a:ext cx="7539028"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There are different types of neural networks (NNs)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Different neural networks are good for different data and tasks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NNs for </a:t>
            </a:r>
            <a:r>
              <a:rPr lang="en-US" sz="2600" b="1" dirty="0">
                <a:solidFill>
                  <a:srgbClr val="404040"/>
                </a:solidFill>
                <a:latin typeface="Montserrat" pitchFamily="2" charset="77"/>
              </a:rPr>
              <a:t>medical image </a:t>
            </a:r>
            <a:r>
              <a:rPr lang="en-US" sz="2600" dirty="0">
                <a:solidFill>
                  <a:srgbClr val="404040"/>
                </a:solidFill>
                <a:latin typeface="Montserrat" pitchFamily="2" charset="77"/>
              </a:rPr>
              <a:t>analysis are often </a:t>
            </a:r>
            <a:r>
              <a:rPr lang="en-US" sz="2600" i="1" dirty="0">
                <a:solidFill>
                  <a:srgbClr val="404040"/>
                </a:solidFill>
                <a:latin typeface="Montserrat" pitchFamily="2" charset="77"/>
              </a:rPr>
              <a:t>convolutional neural networks (CNNs)</a:t>
            </a:r>
            <a:r>
              <a:rPr lang="en-US" sz="2600" dirty="0">
                <a:solidFill>
                  <a:srgbClr val="404040"/>
                </a:solidFill>
                <a:latin typeface="Montserrat" pitchFamily="2" charset="77"/>
              </a:rPr>
              <a:t>.</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p:txBody>
      </p:sp>
      <p:pic>
        <p:nvPicPr>
          <p:cNvPr id="59" name="Graphic 58" descr="Brain with solid fill">
            <a:extLst>
              <a:ext uri="{FF2B5EF4-FFF2-40B4-BE49-F238E27FC236}">
                <a16:creationId xmlns:a16="http://schemas.microsoft.com/office/drawing/2014/main" id="{C0189634-6903-6D2C-022E-4C2225929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0000" y="2400300"/>
            <a:ext cx="1428144" cy="1428144"/>
          </a:xfrm>
          <a:prstGeom prst="rect">
            <a:avLst/>
          </a:prstGeom>
        </p:spPr>
      </p:pic>
      <p:grpSp>
        <p:nvGrpSpPr>
          <p:cNvPr id="72" name="Group 71">
            <a:extLst>
              <a:ext uri="{FF2B5EF4-FFF2-40B4-BE49-F238E27FC236}">
                <a16:creationId xmlns:a16="http://schemas.microsoft.com/office/drawing/2014/main" id="{8D461BB9-ADEA-3131-ED67-D9A094F6E531}"/>
              </a:ext>
            </a:extLst>
          </p:cNvPr>
          <p:cNvGrpSpPr>
            <a:grpSpLocks noChangeAspect="1"/>
          </p:cNvGrpSpPr>
          <p:nvPr/>
        </p:nvGrpSpPr>
        <p:grpSpPr>
          <a:xfrm>
            <a:off x="9356842" y="5606464"/>
            <a:ext cx="8431800" cy="3640317"/>
            <a:chOff x="1014427" y="5162130"/>
            <a:chExt cx="10761553" cy="4646156"/>
          </a:xfrm>
        </p:grpSpPr>
        <p:pic>
          <p:nvPicPr>
            <p:cNvPr id="16" name="Picture 15" descr="A diagram of different colored blocks&#10;&#10;Description automatically generated">
              <a:extLst>
                <a:ext uri="{FF2B5EF4-FFF2-40B4-BE49-F238E27FC236}">
                  <a16:creationId xmlns:a16="http://schemas.microsoft.com/office/drawing/2014/main" id="{43581210-9086-AE9C-8E83-4E30156B8C2F}"/>
                </a:ext>
              </a:extLst>
            </p:cNvPr>
            <p:cNvPicPr>
              <a:picLocks noChangeAspect="1"/>
            </p:cNvPicPr>
            <p:nvPr/>
          </p:nvPicPr>
          <p:blipFill rotWithShape="1">
            <a:blip r:embed="rId7">
              <a:extLst>
                <a:ext uri="{28A0092B-C50C-407E-A947-70E740481C1C}">
                  <a14:useLocalDpi xmlns:a14="http://schemas.microsoft.com/office/drawing/2010/main" val="0"/>
                </a:ext>
              </a:extLst>
            </a:blip>
            <a:srcRect t="9384" r="5884" b="19100"/>
            <a:stretch/>
          </p:blipFill>
          <p:spPr>
            <a:xfrm>
              <a:off x="1014427" y="6210300"/>
              <a:ext cx="10761553" cy="3597986"/>
            </a:xfrm>
            <a:prstGeom prst="rect">
              <a:avLst/>
            </a:prstGeom>
          </p:spPr>
        </p:pic>
        <p:sp>
          <p:nvSpPr>
            <p:cNvPr id="49" name="Rectangle 48">
              <a:extLst>
                <a:ext uri="{FF2B5EF4-FFF2-40B4-BE49-F238E27FC236}">
                  <a16:creationId xmlns:a16="http://schemas.microsoft.com/office/drawing/2014/main" id="{83C3334F-6888-EA99-FAB7-21B96396DDDF}"/>
                </a:ext>
              </a:extLst>
            </p:cNvPr>
            <p:cNvSpPr/>
            <p:nvPr/>
          </p:nvSpPr>
          <p:spPr>
            <a:xfrm>
              <a:off x="3387987" y="6210300"/>
              <a:ext cx="8125633" cy="4106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0" name="Rectangle 49">
              <a:extLst>
                <a:ext uri="{FF2B5EF4-FFF2-40B4-BE49-F238E27FC236}">
                  <a16:creationId xmlns:a16="http://schemas.microsoft.com/office/drawing/2014/main" id="{CBA96A1A-A026-0BE4-B711-3F4801C5F7D1}"/>
                </a:ext>
              </a:extLst>
            </p:cNvPr>
            <p:cNvSpPr/>
            <p:nvPr/>
          </p:nvSpPr>
          <p:spPr>
            <a:xfrm>
              <a:off x="5613733" y="6525879"/>
              <a:ext cx="2072933" cy="625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0" name="TextBox 8">
              <a:extLst>
                <a:ext uri="{FF2B5EF4-FFF2-40B4-BE49-F238E27FC236}">
                  <a16:creationId xmlns:a16="http://schemas.microsoft.com/office/drawing/2014/main" id="{CCC5774F-D899-D82D-5313-B0B5F05CBE08}"/>
                </a:ext>
              </a:extLst>
            </p:cNvPr>
            <p:cNvSpPr txBox="1"/>
            <p:nvPr/>
          </p:nvSpPr>
          <p:spPr>
            <a:xfrm>
              <a:off x="3377217" y="5162130"/>
              <a:ext cx="6617278" cy="633253"/>
            </a:xfrm>
            <a:prstGeom prst="rect">
              <a:avLst/>
            </a:prstGeom>
          </p:spPr>
          <p:txBody>
            <a:bodyPr wrap="square" lIns="0" tIns="0" rIns="0" bIns="0" rtlCol="0" anchor="t">
              <a:spAutoFit/>
            </a:bodyPr>
            <a:lstStyle/>
            <a:p>
              <a:pPr>
                <a:lnSpc>
                  <a:spcPts val="4480"/>
                </a:lnSpc>
              </a:pPr>
              <a:r>
                <a:rPr lang="en-US" sz="2000" b="1" dirty="0">
                  <a:solidFill>
                    <a:srgbClr val="404040"/>
                  </a:solidFill>
                  <a:latin typeface="Montserrat" pitchFamily="2" charset="77"/>
                </a:rPr>
                <a:t>CONVOLUTIONAL NEURAL NETWORK</a:t>
              </a:r>
            </a:p>
          </p:txBody>
        </p:sp>
        <p:sp>
          <p:nvSpPr>
            <p:cNvPr id="62" name="Rectangle 61">
              <a:extLst>
                <a:ext uri="{FF2B5EF4-FFF2-40B4-BE49-F238E27FC236}">
                  <a16:creationId xmlns:a16="http://schemas.microsoft.com/office/drawing/2014/main" id="{E7205E44-10AC-06F9-E34F-4262BC09B3D5}"/>
                </a:ext>
              </a:extLst>
            </p:cNvPr>
            <p:cNvSpPr/>
            <p:nvPr/>
          </p:nvSpPr>
          <p:spPr>
            <a:xfrm>
              <a:off x="9811186" y="9431775"/>
              <a:ext cx="1964794" cy="37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Rectangle 62">
              <a:extLst>
                <a:ext uri="{FF2B5EF4-FFF2-40B4-BE49-F238E27FC236}">
                  <a16:creationId xmlns:a16="http://schemas.microsoft.com/office/drawing/2014/main" id="{955AEF81-EACD-81CD-466A-275E4707705D}"/>
                </a:ext>
              </a:extLst>
            </p:cNvPr>
            <p:cNvSpPr/>
            <p:nvPr/>
          </p:nvSpPr>
          <p:spPr>
            <a:xfrm>
              <a:off x="9548827" y="8174862"/>
              <a:ext cx="214621" cy="1633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4" name="Rectangle 63">
              <a:extLst>
                <a:ext uri="{FF2B5EF4-FFF2-40B4-BE49-F238E27FC236}">
                  <a16:creationId xmlns:a16="http://schemas.microsoft.com/office/drawing/2014/main" id="{483A9F59-2E30-A03C-71A1-4440B476E0BA}"/>
                </a:ext>
              </a:extLst>
            </p:cNvPr>
            <p:cNvSpPr/>
            <p:nvPr/>
          </p:nvSpPr>
          <p:spPr>
            <a:xfrm>
              <a:off x="10713047" y="8277525"/>
              <a:ext cx="227969" cy="13051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5" name="Rectangle 64">
              <a:extLst>
                <a:ext uri="{FF2B5EF4-FFF2-40B4-BE49-F238E27FC236}">
                  <a16:creationId xmlns:a16="http://schemas.microsoft.com/office/drawing/2014/main" id="{7A2CB62E-038B-6CA1-E3B2-A0A15862966C}"/>
                </a:ext>
              </a:extLst>
            </p:cNvPr>
            <p:cNvSpPr/>
            <p:nvPr/>
          </p:nvSpPr>
          <p:spPr>
            <a:xfrm>
              <a:off x="3125628" y="8174862"/>
              <a:ext cx="262358" cy="1633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6" name="Rectangle 65">
              <a:extLst>
                <a:ext uri="{FF2B5EF4-FFF2-40B4-BE49-F238E27FC236}">
                  <a16:creationId xmlns:a16="http://schemas.microsoft.com/office/drawing/2014/main" id="{A6B20FB8-EF73-1552-206D-8FB654BBB07B}"/>
                </a:ext>
              </a:extLst>
            </p:cNvPr>
            <p:cNvSpPr/>
            <p:nvPr/>
          </p:nvSpPr>
          <p:spPr>
            <a:xfrm>
              <a:off x="5523750" y="7934286"/>
              <a:ext cx="262359" cy="17962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b="1" dirty="0"/>
            </a:p>
          </p:txBody>
        </p:sp>
        <p:sp>
          <p:nvSpPr>
            <p:cNvPr id="67" name="Rectangle 66">
              <a:extLst>
                <a:ext uri="{FF2B5EF4-FFF2-40B4-BE49-F238E27FC236}">
                  <a16:creationId xmlns:a16="http://schemas.microsoft.com/office/drawing/2014/main" id="{DBC86C92-0C3D-38ED-C322-E7640E627EBD}"/>
                </a:ext>
              </a:extLst>
            </p:cNvPr>
            <p:cNvSpPr/>
            <p:nvPr/>
          </p:nvSpPr>
          <p:spPr>
            <a:xfrm>
              <a:off x="5617307" y="9245166"/>
              <a:ext cx="2362200" cy="454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8" name="Rectangle 67">
              <a:extLst>
                <a:ext uri="{FF2B5EF4-FFF2-40B4-BE49-F238E27FC236}">
                  <a16:creationId xmlns:a16="http://schemas.microsoft.com/office/drawing/2014/main" id="{C268174E-1B9F-D601-DAFC-BD45499ACFC4}"/>
                </a:ext>
              </a:extLst>
            </p:cNvPr>
            <p:cNvSpPr/>
            <p:nvPr/>
          </p:nvSpPr>
          <p:spPr>
            <a:xfrm flipH="1">
              <a:off x="2157427" y="9332886"/>
              <a:ext cx="167628" cy="475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9" name="Rectangle 68">
              <a:extLst>
                <a:ext uri="{FF2B5EF4-FFF2-40B4-BE49-F238E27FC236}">
                  <a16:creationId xmlns:a16="http://schemas.microsoft.com/office/drawing/2014/main" id="{99F410BF-C52D-3BCB-6E94-5ABEEDCEF9C0}"/>
                </a:ext>
              </a:extLst>
            </p:cNvPr>
            <p:cNvSpPr/>
            <p:nvPr/>
          </p:nvSpPr>
          <p:spPr>
            <a:xfrm flipH="1">
              <a:off x="5271016" y="8703065"/>
              <a:ext cx="262359" cy="1105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71" name="TextBox 8">
            <a:extLst>
              <a:ext uri="{FF2B5EF4-FFF2-40B4-BE49-F238E27FC236}">
                <a16:creationId xmlns:a16="http://schemas.microsoft.com/office/drawing/2014/main" id="{EFB79D8E-FDE6-393E-DB7E-028404738474}"/>
              </a:ext>
            </a:extLst>
          </p:cNvPr>
          <p:cNvSpPr txBox="1"/>
          <p:nvPr/>
        </p:nvSpPr>
        <p:spPr>
          <a:xfrm>
            <a:off x="9921173" y="1040219"/>
            <a:ext cx="7477779" cy="3406895"/>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 </a:t>
            </a:r>
            <a:r>
              <a:rPr lang="en-US" sz="2600" b="1" dirty="0">
                <a:solidFill>
                  <a:srgbClr val="404040"/>
                </a:solidFill>
                <a:latin typeface="Montserrat" pitchFamily="2" charset="77"/>
              </a:rPr>
              <a:t>vast</a:t>
            </a:r>
            <a:r>
              <a:rPr lang="en-US" sz="2600" dirty="0">
                <a:solidFill>
                  <a:srgbClr val="404040"/>
                </a:solidFill>
                <a:latin typeface="Montserrat" pitchFamily="2" charset="77"/>
              </a:rPr>
              <a:t> </a:t>
            </a:r>
            <a:r>
              <a:rPr lang="en-US" sz="2600" b="1" dirty="0">
                <a:solidFill>
                  <a:srgbClr val="404040"/>
                </a:solidFill>
                <a:latin typeface="Montserrat" pitchFamily="2" charset="77"/>
              </a:rPr>
              <a:t>majority</a:t>
            </a:r>
            <a:r>
              <a:rPr lang="en-US" sz="2600" dirty="0">
                <a:solidFill>
                  <a:srgbClr val="404040"/>
                </a:solidFill>
                <a:latin typeface="Montserrat" pitchFamily="2" charset="77"/>
              </a:rPr>
              <a:t> of Data Scientist do </a:t>
            </a:r>
            <a:r>
              <a:rPr lang="en-US" sz="2600" b="1" dirty="0">
                <a:solidFill>
                  <a:srgbClr val="404040"/>
                </a:solidFill>
                <a:latin typeface="Montserrat" pitchFamily="2" charset="77"/>
              </a:rPr>
              <a:t>NOT</a:t>
            </a:r>
            <a:r>
              <a:rPr lang="en-US" sz="2600" dirty="0">
                <a:solidFill>
                  <a:srgbClr val="404040"/>
                </a:solidFill>
                <a:latin typeface="Montserrat" pitchFamily="2" charset="77"/>
              </a:rPr>
              <a:t> make their own NNs, but we use them</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Many implementations of NNs in different programming languages.</a:t>
            </a:r>
          </a:p>
        </p:txBody>
      </p:sp>
      <p:sp>
        <p:nvSpPr>
          <p:cNvPr id="74" name="TextBox 73">
            <a:extLst>
              <a:ext uri="{FF2B5EF4-FFF2-40B4-BE49-F238E27FC236}">
                <a16:creationId xmlns:a16="http://schemas.microsoft.com/office/drawing/2014/main" id="{E189868B-4888-E197-4452-14917D042D4C}"/>
              </a:ext>
            </a:extLst>
          </p:cNvPr>
          <p:cNvSpPr txBox="1"/>
          <p:nvPr/>
        </p:nvSpPr>
        <p:spPr>
          <a:xfrm>
            <a:off x="9612392" y="9561246"/>
            <a:ext cx="3341909" cy="400110"/>
          </a:xfrm>
          <a:prstGeom prst="rect">
            <a:avLst/>
          </a:prstGeom>
          <a:noFill/>
        </p:spPr>
        <p:txBody>
          <a:bodyPr wrap="square">
            <a:spAutoFit/>
          </a:bodyPr>
          <a:lstStyle/>
          <a:p>
            <a:r>
              <a:rPr lang="en-GB" sz="1000" dirty="0"/>
              <a:t>Yang, Changchun, et al. "Review of deep learning for photoacoustic imaging." </a:t>
            </a:r>
            <a:r>
              <a:rPr lang="en-GB" sz="1000" i="1" dirty="0" err="1"/>
              <a:t>Photoacoustics</a:t>
            </a:r>
            <a:r>
              <a:rPr lang="en-GB" sz="1000" dirty="0"/>
              <a:t> 21 (2021): 100215.</a:t>
            </a:r>
            <a:endParaRPr lang="en-DK" sz="1000" dirty="0"/>
          </a:p>
        </p:txBody>
      </p:sp>
    </p:spTree>
    <p:extLst>
      <p:ext uri="{BB962C8B-B14F-4D97-AF65-F5344CB8AC3E}">
        <p14:creationId xmlns:p14="http://schemas.microsoft.com/office/powerpoint/2010/main" val="107905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4">
            <a:extLst>
              <a:ext uri="{FF2B5EF4-FFF2-40B4-BE49-F238E27FC236}">
                <a16:creationId xmlns:a16="http://schemas.microsoft.com/office/drawing/2014/main" id="{F385860C-88E4-86D9-746E-7AFF4CBF0295}"/>
              </a:ext>
            </a:extLst>
          </p:cNvPr>
          <p:cNvSpPr/>
          <p:nvPr/>
        </p:nvSpPr>
        <p:spPr>
          <a:xfrm>
            <a:off x="0" y="443032"/>
            <a:ext cx="18288000" cy="2338268"/>
          </a:xfrm>
          <a:custGeom>
            <a:avLst/>
            <a:gdLst/>
            <a:ahLst/>
            <a:cxnLst/>
            <a:rect l="l" t="t" r="r" b="b"/>
            <a:pathLst>
              <a:path w="220314" h="2861297">
                <a:moveTo>
                  <a:pt x="0" y="0"/>
                </a:moveTo>
                <a:lnTo>
                  <a:pt x="220314" y="0"/>
                </a:lnTo>
                <a:lnTo>
                  <a:pt x="220314" y="2861297"/>
                </a:lnTo>
                <a:lnTo>
                  <a:pt x="0" y="2861297"/>
                </a:lnTo>
                <a:close/>
              </a:path>
            </a:pathLst>
          </a:custGeom>
          <a:solidFill>
            <a:srgbClr val="A4D2B4">
              <a:alpha val="83922"/>
            </a:srgbClr>
          </a:solidFill>
        </p:spPr>
        <p:txBody>
          <a:bodyPr/>
          <a:lstStyle/>
          <a:p>
            <a:endParaRPr lang="en-DK"/>
          </a:p>
        </p:txBody>
      </p:sp>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4" name="Picture 13" descr="A logo of a company&#10;&#10;Description automatically generated">
            <a:extLst>
              <a:ext uri="{FF2B5EF4-FFF2-40B4-BE49-F238E27FC236}">
                <a16:creationId xmlns:a16="http://schemas.microsoft.com/office/drawing/2014/main" id="{0CA7D947-616A-E316-F8B2-1DA134B9F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772178"/>
            <a:ext cx="1609480" cy="1609480"/>
          </a:xfrm>
          <a:prstGeom prst="roundRect">
            <a:avLst>
              <a:gd name="adj" fmla="val 23828"/>
            </a:avLst>
          </a:prstGeom>
        </p:spPr>
      </p:pic>
      <p:sp>
        <p:nvSpPr>
          <p:cNvPr id="15" name="TextBox 7">
            <a:extLst>
              <a:ext uri="{FF2B5EF4-FFF2-40B4-BE49-F238E27FC236}">
                <a16:creationId xmlns:a16="http://schemas.microsoft.com/office/drawing/2014/main" id="{4C76F529-807A-7EFC-2A83-A5A63B4D6F99}"/>
              </a:ext>
            </a:extLst>
          </p:cNvPr>
          <p:cNvSpPr txBox="1"/>
          <p:nvPr/>
        </p:nvSpPr>
        <p:spPr>
          <a:xfrm>
            <a:off x="6921106" y="1106757"/>
            <a:ext cx="4445787" cy="940322"/>
          </a:xfrm>
          <a:prstGeom prst="rect">
            <a:avLst/>
          </a:prstGeom>
        </p:spPr>
        <p:txBody>
          <a:bodyPr wrap="square" lIns="0" tIns="0" rIns="0" bIns="0" rtlCol="0" anchor="t">
            <a:spAutoFit/>
          </a:bodyPr>
          <a:lstStyle/>
          <a:p>
            <a:pPr algn="ctr">
              <a:lnSpc>
                <a:spcPts val="7807"/>
              </a:lnSpc>
              <a:spcBef>
                <a:spcPct val="0"/>
              </a:spcBef>
            </a:pPr>
            <a:r>
              <a:rPr lang="en-US" sz="6000" b="1" dirty="0" err="1">
                <a:solidFill>
                  <a:srgbClr val="404040"/>
                </a:solidFill>
                <a:latin typeface="Montserrat" pitchFamily="2" charset="77"/>
              </a:rPr>
              <a:t>ChatGPT</a:t>
            </a:r>
            <a:endParaRPr lang="en-US" sz="6000" b="1" dirty="0">
              <a:solidFill>
                <a:srgbClr val="404040"/>
              </a:solidFill>
              <a:latin typeface="Montserrat" pitchFamily="2" charset="77"/>
            </a:endParaRPr>
          </a:p>
        </p:txBody>
      </p:sp>
      <p:sp>
        <p:nvSpPr>
          <p:cNvPr id="19" name="TextBox 8">
            <a:extLst>
              <a:ext uri="{FF2B5EF4-FFF2-40B4-BE49-F238E27FC236}">
                <a16:creationId xmlns:a16="http://schemas.microsoft.com/office/drawing/2014/main" id="{7C682AA3-BC4D-451E-0DE5-A12AA460E051}"/>
              </a:ext>
            </a:extLst>
          </p:cNvPr>
          <p:cNvSpPr txBox="1"/>
          <p:nvPr/>
        </p:nvSpPr>
        <p:spPr>
          <a:xfrm>
            <a:off x="938379" y="3172414"/>
            <a:ext cx="9763736" cy="2246449"/>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You may already have used or heard about </a:t>
            </a:r>
            <a:r>
              <a:rPr lang="en-US" sz="2600" b="1" dirty="0" err="1">
                <a:solidFill>
                  <a:srgbClr val="404040"/>
                </a:solidFill>
                <a:latin typeface="Montserrat" pitchFamily="2" charset="77"/>
              </a:rPr>
              <a:t>ChatGPT</a:t>
            </a:r>
            <a:endParaRPr lang="en-US" sz="2600" b="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 algorithm behind is a </a:t>
            </a:r>
            <a:r>
              <a:rPr lang="en-US" sz="2600" i="1" dirty="0">
                <a:solidFill>
                  <a:srgbClr val="404040"/>
                </a:solidFill>
                <a:latin typeface="Montserrat" pitchFamily="2" charset="77"/>
              </a:rPr>
              <a:t>Transformer Neural Network</a:t>
            </a:r>
          </a:p>
          <a:p>
            <a:pPr marL="457200" indent="-457200">
              <a:lnSpc>
                <a:spcPts val="4480"/>
              </a:lnSpc>
              <a:buFont typeface="Arial" panose="020B0604020202020204" pitchFamily="34" charset="0"/>
              <a:buChar char="•"/>
            </a:pPr>
            <a:endParaRPr lang="en-US" sz="2600" i="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This AI bot</a:t>
            </a:r>
            <a:r>
              <a:rPr lang="en-US" sz="2600" i="1" dirty="0">
                <a:solidFill>
                  <a:srgbClr val="404040"/>
                </a:solidFill>
                <a:latin typeface="Montserrat" pitchFamily="2" charset="77"/>
              </a:rPr>
              <a:t> </a:t>
            </a:r>
            <a:r>
              <a:rPr lang="en-US" sz="2600" dirty="0">
                <a:solidFill>
                  <a:srgbClr val="404040"/>
                </a:solidFill>
                <a:latin typeface="Montserrat" pitchFamily="2" charset="77"/>
              </a:rPr>
              <a:t>can do many things, also programming!</a:t>
            </a:r>
          </a:p>
        </p:txBody>
      </p:sp>
      <p:pic>
        <p:nvPicPr>
          <p:cNvPr id="21" name="Picture 20" descr="A screenshot of a chat&#10;&#10;Description automatically generated">
            <a:extLst>
              <a:ext uri="{FF2B5EF4-FFF2-40B4-BE49-F238E27FC236}">
                <a16:creationId xmlns:a16="http://schemas.microsoft.com/office/drawing/2014/main" id="{A45D83E8-438B-D826-4AF8-F267DF5417F9}"/>
              </a:ext>
            </a:extLst>
          </p:cNvPr>
          <p:cNvPicPr>
            <a:picLocks noChangeAspect="1"/>
          </p:cNvPicPr>
          <p:nvPr/>
        </p:nvPicPr>
        <p:blipFill rotWithShape="1">
          <a:blip r:embed="rId6">
            <a:extLst>
              <a:ext uri="{28A0092B-C50C-407E-A947-70E740481C1C}">
                <a14:useLocalDpi xmlns:a14="http://schemas.microsoft.com/office/drawing/2010/main" val="0"/>
              </a:ext>
            </a:extLst>
          </a:blip>
          <a:srcRect t="17433" b="21549"/>
          <a:stretch/>
        </p:blipFill>
        <p:spPr>
          <a:xfrm>
            <a:off x="938379" y="5676900"/>
            <a:ext cx="9400842" cy="4063486"/>
          </a:xfrm>
          <a:prstGeom prst="roundRect">
            <a:avLst>
              <a:gd name="adj" fmla="val 9069"/>
            </a:avLst>
          </a:prstGeom>
        </p:spPr>
      </p:pic>
      <p:pic>
        <p:nvPicPr>
          <p:cNvPr id="23" name="Picture 22" descr="A screenshot of a computer&#10;&#10;Description automatically generated">
            <a:extLst>
              <a:ext uri="{FF2B5EF4-FFF2-40B4-BE49-F238E27FC236}">
                <a16:creationId xmlns:a16="http://schemas.microsoft.com/office/drawing/2014/main" id="{D5D99231-B2C8-5DA5-0744-C0CC6B865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9000" y="3771900"/>
            <a:ext cx="6130115" cy="5914426"/>
          </a:xfrm>
          <a:prstGeom prst="roundRect">
            <a:avLst>
              <a:gd name="adj" fmla="val 5021"/>
            </a:avLst>
          </a:prstGeom>
        </p:spPr>
      </p:pic>
      <p:sp>
        <p:nvSpPr>
          <p:cNvPr id="24" name="Oval 23">
            <a:extLst>
              <a:ext uri="{FF2B5EF4-FFF2-40B4-BE49-F238E27FC236}">
                <a16:creationId xmlns:a16="http://schemas.microsoft.com/office/drawing/2014/main" id="{AB5499CF-4FEE-B34F-D1E3-DA79A99AF4F4}"/>
              </a:ext>
            </a:extLst>
          </p:cNvPr>
          <p:cNvSpPr/>
          <p:nvPr/>
        </p:nvSpPr>
        <p:spPr>
          <a:xfrm>
            <a:off x="1097010" y="8496300"/>
            <a:ext cx="2941590" cy="1013525"/>
          </a:xfrm>
          <a:prstGeom prst="ellipse">
            <a:avLst/>
          </a:prstGeom>
          <a:noFill/>
          <a:ln w="44450">
            <a:solidFill>
              <a:srgbClr val="A4D2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Tree>
    <p:extLst>
      <p:ext uri="{BB962C8B-B14F-4D97-AF65-F5344CB8AC3E}">
        <p14:creationId xmlns:p14="http://schemas.microsoft.com/office/powerpoint/2010/main" val="2705557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graph of data analysis&#10;&#10;Description automatically generated with medium confidence">
            <a:extLst>
              <a:ext uri="{FF2B5EF4-FFF2-40B4-BE49-F238E27FC236}">
                <a16:creationId xmlns:a16="http://schemas.microsoft.com/office/drawing/2014/main" id="{4178121F-8FE6-F4EA-FD26-34A7AE297EF4}"/>
              </a:ext>
            </a:extLst>
          </p:cNvPr>
          <p:cNvPicPr>
            <a:picLocks noChangeAspect="1"/>
          </p:cNvPicPr>
          <p:nvPr/>
        </p:nvPicPr>
        <p:blipFill rotWithShape="1">
          <a:blip r:embed="rId5">
            <a:extLst>
              <a:ext uri="{28A0092B-C50C-407E-A947-70E740481C1C}">
                <a14:useLocalDpi xmlns:a14="http://schemas.microsoft.com/office/drawing/2010/main" val="0"/>
              </a:ext>
            </a:extLst>
          </a:blip>
          <a:srcRect b="1422"/>
          <a:stretch/>
        </p:blipFill>
        <p:spPr>
          <a:xfrm>
            <a:off x="2650136" y="342900"/>
            <a:ext cx="13732864" cy="11582400"/>
          </a:xfrm>
          <a:prstGeom prst="rect">
            <a:avLst/>
          </a:prstGeom>
        </p:spPr>
      </p:pic>
      <p:sp>
        <p:nvSpPr>
          <p:cNvPr id="2" name="Freeform 4">
            <a:extLst>
              <a:ext uri="{FF2B5EF4-FFF2-40B4-BE49-F238E27FC236}">
                <a16:creationId xmlns:a16="http://schemas.microsoft.com/office/drawing/2014/main" id="{AC83678A-1E0F-1F3B-1346-C86CAB100A72}"/>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Tree>
    <p:extLst>
      <p:ext uri="{BB962C8B-B14F-4D97-AF65-F5344CB8AC3E}">
        <p14:creationId xmlns:p14="http://schemas.microsoft.com/office/powerpoint/2010/main" val="6619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1905639" y="2862554"/>
            <a:ext cx="6950795" cy="1401434"/>
          </a:xfrm>
          <a:prstGeom prst="rect">
            <a:avLst/>
          </a:prstGeom>
          <a:solidFill>
            <a:srgbClr val="CBC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TextBox 9">
            <a:extLst>
              <a:ext uri="{FF2B5EF4-FFF2-40B4-BE49-F238E27FC236}">
                <a16:creationId xmlns:a16="http://schemas.microsoft.com/office/drawing/2014/main" id="{8FC57A12-64C5-7E8F-D527-49D57D5B93EE}"/>
              </a:ext>
            </a:extLst>
          </p:cNvPr>
          <p:cNvSpPr txBox="1"/>
          <p:nvPr/>
        </p:nvSpPr>
        <p:spPr>
          <a:xfrm>
            <a:off x="1721497" y="3494197"/>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2" name="TextBox 7">
            <a:extLst>
              <a:ext uri="{FF2B5EF4-FFF2-40B4-BE49-F238E27FC236}">
                <a16:creationId xmlns:a16="http://schemas.microsoft.com/office/drawing/2014/main" id="{C0DDC6CD-21D9-9A1F-F52C-79E0A224C855}"/>
              </a:ext>
            </a:extLst>
          </p:cNvPr>
          <p:cNvSpPr txBox="1"/>
          <p:nvPr/>
        </p:nvSpPr>
        <p:spPr>
          <a:xfrm>
            <a:off x="2590800" y="1080000"/>
            <a:ext cx="13648912"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1905639" y="2881338"/>
            <a:ext cx="6950795" cy="3630679"/>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accent1">
                  <a:lumMod val="20000"/>
                  <a:lumOff val="80000"/>
                </a:schemeClr>
              </a:solidFill>
            </a:endParaRPr>
          </a:p>
        </p:txBody>
      </p:sp>
      <p:sp>
        <p:nvSpPr>
          <p:cNvPr id="7" name="Rectangle 6">
            <a:extLst>
              <a:ext uri="{FF2B5EF4-FFF2-40B4-BE49-F238E27FC236}">
                <a16:creationId xmlns:a16="http://schemas.microsoft.com/office/drawing/2014/main" id="{E1FD85CD-FF0C-1D3D-E556-54D6888CFB93}"/>
              </a:ext>
            </a:extLst>
          </p:cNvPr>
          <p:cNvSpPr/>
          <p:nvPr/>
        </p:nvSpPr>
        <p:spPr>
          <a:xfrm>
            <a:off x="9802532" y="2868549"/>
            <a:ext cx="6950795" cy="6084951"/>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extBox 8">
            <a:extLst>
              <a:ext uri="{FF2B5EF4-FFF2-40B4-BE49-F238E27FC236}">
                <a16:creationId xmlns:a16="http://schemas.microsoft.com/office/drawing/2014/main" id="{BE66C336-CF0A-1318-8D2E-4BC5E3D1E725}"/>
              </a:ext>
            </a:extLst>
          </p:cNvPr>
          <p:cNvSpPr txBox="1"/>
          <p:nvPr/>
        </p:nvSpPr>
        <p:spPr>
          <a:xfrm>
            <a:off x="1909003" y="6859451"/>
            <a:ext cx="7249351" cy="2845096"/>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a:rPr>
              <a:t>The scientific questions asked are central to the methods chosen.</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a:rPr>
              <a:t>The</a:t>
            </a:r>
            <a:r>
              <a:rPr lang="en-US" sz="2600" b="1" dirty="0">
                <a:solidFill>
                  <a:srgbClr val="404040"/>
                </a:solidFill>
                <a:latin typeface="Montserrat"/>
              </a:rPr>
              <a:t> dataset size</a:t>
            </a:r>
            <a:r>
              <a:rPr lang="en-US" sz="2600" dirty="0">
                <a:solidFill>
                  <a:srgbClr val="404040"/>
                </a:solidFill>
                <a:latin typeface="Montserrat"/>
              </a:rPr>
              <a:t>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2442831" y="4458156"/>
            <a:ext cx="6697070" cy="2246449"/>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’Simple’ question</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Linear relationships</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Small dataset (few obs.)</a:t>
            </a:r>
          </a:p>
          <a:p>
            <a:pPr>
              <a:lnSpc>
                <a:spcPts val="4480"/>
              </a:lnSpc>
            </a:pPr>
            <a:endParaRPr lang="en-US" sz="2600" dirty="0">
              <a:solidFill>
                <a:srgbClr val="404040"/>
              </a:solidFill>
              <a:latin typeface="Montserrat" pitchFamily="2" charset="77"/>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2278801" y="3009900"/>
            <a:ext cx="6417267" cy="889603"/>
          </a:xfrm>
          <a:prstGeom prst="rect">
            <a:avLst/>
          </a:prstGeom>
        </p:spPr>
        <p:txBody>
          <a:bodyPr wrap="square" lIns="0" tIns="0" rIns="0" bIns="0" rtlCol="0" anchor="t">
            <a:spAutoFit/>
          </a:bodyPr>
          <a:lstStyle/>
          <a:p>
            <a:pPr>
              <a:lnSpc>
                <a:spcPts val="7807"/>
              </a:lnSpc>
              <a:spcBef>
                <a:spcPct val="0"/>
              </a:spcBef>
            </a:pPr>
            <a:r>
              <a:rPr lang="en-US" sz="4000" b="1" dirty="0">
                <a:solidFill>
                  <a:srgbClr val="404040"/>
                </a:solidFill>
                <a:latin typeface="Montserrat" pitchFamily="2" charset="77"/>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13151497" y="7261427"/>
            <a:ext cx="3917303" cy="1178208"/>
          </a:xfrm>
          <a:prstGeom prst="rect">
            <a:avLst/>
          </a:prstGeom>
          <a:noFill/>
        </p:spPr>
        <p:txBody>
          <a:bodyPr wrap="square">
            <a:spAutoFit/>
          </a:bodyPr>
          <a:lstStyle/>
          <a:p>
            <a:pPr>
              <a:lnSpc>
                <a:spcPts val="4480"/>
              </a:lnSpc>
            </a:pPr>
            <a:r>
              <a:rPr lang="en-US" sz="2400" dirty="0">
                <a:solidFill>
                  <a:srgbClr val="404040"/>
                </a:solidFill>
                <a:latin typeface="Montserrat" pitchFamily="2" charset="77"/>
              </a:rPr>
              <a:t>Outcome is unknown</a:t>
            </a:r>
          </a:p>
          <a:p>
            <a:pPr>
              <a:lnSpc>
                <a:spcPts val="4480"/>
              </a:lnSpc>
            </a:pPr>
            <a:r>
              <a:rPr lang="en-US" sz="2400" dirty="0">
                <a:solidFill>
                  <a:srgbClr val="404040"/>
                </a:solidFill>
                <a:latin typeface="Montserrat" pitchFamily="2" charset="77"/>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10201431" y="4537710"/>
            <a:ext cx="5557834" cy="1184620"/>
          </a:xfrm>
          <a:prstGeom prst="rect">
            <a:avLst/>
          </a:prstGeom>
          <a:noFill/>
        </p:spPr>
        <p:txBody>
          <a:bodyPr wrap="square">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High dimensional data</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9874897" y="7249404"/>
            <a:ext cx="3361070" cy="601127"/>
          </a:xfrm>
          <a:prstGeom prst="rect">
            <a:avLst/>
          </a:prstGeom>
          <a:noFill/>
        </p:spPr>
        <p:txBody>
          <a:bodyPr wrap="square">
            <a:spAutoFit/>
          </a:bodyPr>
          <a:lstStyle/>
          <a:p>
            <a:pPr>
              <a:lnSpc>
                <a:spcPts val="4480"/>
              </a:lnSpc>
            </a:pPr>
            <a:r>
              <a:rPr lang="en-US" sz="2400" dirty="0">
                <a:solidFill>
                  <a:srgbClr val="404040"/>
                </a:solidFill>
                <a:latin typeface="Montserrat" pitchFamily="2" charset="77"/>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9834230" y="6107138"/>
            <a:ext cx="6919097"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12999097" y="6107138"/>
            <a:ext cx="0" cy="2846362"/>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9802532" y="2857500"/>
            <a:ext cx="6950795" cy="1401434"/>
          </a:xfrm>
          <a:prstGeom prst="rect">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TextBox 7">
            <a:extLst>
              <a:ext uri="{FF2B5EF4-FFF2-40B4-BE49-F238E27FC236}">
                <a16:creationId xmlns:a16="http://schemas.microsoft.com/office/drawing/2014/main" id="{47E08A1B-3E6F-EC02-FCC1-C9AC4717D19C}"/>
              </a:ext>
            </a:extLst>
          </p:cNvPr>
          <p:cNvSpPr txBox="1"/>
          <p:nvPr/>
        </p:nvSpPr>
        <p:spPr>
          <a:xfrm>
            <a:off x="10103497" y="6091449"/>
            <a:ext cx="2757561" cy="845296"/>
          </a:xfrm>
          <a:prstGeom prst="rect">
            <a:avLst/>
          </a:prstGeom>
        </p:spPr>
        <p:txBody>
          <a:bodyPr wrap="square" lIns="0" tIns="0" rIns="0" bIns="0" rtlCol="0" anchor="t">
            <a:spAutoFit/>
          </a:bodyPr>
          <a:lstStyle/>
          <a:p>
            <a:pPr>
              <a:lnSpc>
                <a:spcPts val="7807"/>
              </a:lnSpc>
              <a:spcBef>
                <a:spcPct val="0"/>
              </a:spcBef>
            </a:pPr>
            <a:r>
              <a:rPr lang="en-US" sz="3000" b="1" dirty="0">
                <a:solidFill>
                  <a:srgbClr val="404040"/>
                </a:solidFill>
                <a:latin typeface="Montserrat" pitchFamily="2" charset="77"/>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13303897" y="6091449"/>
            <a:ext cx="3234375" cy="845296"/>
          </a:xfrm>
          <a:prstGeom prst="rect">
            <a:avLst/>
          </a:prstGeom>
        </p:spPr>
        <p:txBody>
          <a:bodyPr wrap="square" lIns="0" tIns="0" rIns="0" bIns="0" rtlCol="0" anchor="t">
            <a:spAutoFit/>
          </a:bodyPr>
          <a:lstStyle/>
          <a:p>
            <a:pPr>
              <a:lnSpc>
                <a:spcPts val="7807"/>
              </a:lnSpc>
              <a:spcBef>
                <a:spcPct val="0"/>
              </a:spcBef>
            </a:pPr>
            <a:r>
              <a:rPr lang="en-US" sz="3000" b="1" dirty="0">
                <a:solidFill>
                  <a:srgbClr val="404040"/>
                </a:solidFill>
                <a:latin typeface="Montserrat" pitchFamily="2" charset="77"/>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10515600" y="3009900"/>
            <a:ext cx="5571712" cy="889603"/>
          </a:xfrm>
          <a:prstGeom prst="rect">
            <a:avLst/>
          </a:prstGeom>
        </p:spPr>
        <p:txBody>
          <a:bodyPr wrap="square" lIns="0" tIns="0" rIns="0" bIns="0" rtlCol="0" anchor="t">
            <a:spAutoFit/>
          </a:bodyPr>
          <a:lstStyle/>
          <a:p>
            <a:pPr>
              <a:lnSpc>
                <a:spcPts val="7807"/>
              </a:lnSpc>
              <a:spcBef>
                <a:spcPct val="0"/>
              </a:spcBef>
            </a:pPr>
            <a:r>
              <a:rPr lang="en-US" sz="4000" b="1" dirty="0">
                <a:solidFill>
                  <a:srgbClr val="404040"/>
                </a:solidFill>
                <a:latin typeface="Montserrat" pitchFamily="2" charset="77"/>
              </a:rPr>
              <a:t>MACHINE LEARNING</a:t>
            </a:r>
          </a:p>
        </p:txBody>
      </p:sp>
    </p:spTree>
    <p:extLst>
      <p:ext uri="{BB962C8B-B14F-4D97-AF65-F5344CB8AC3E}">
        <p14:creationId xmlns:p14="http://schemas.microsoft.com/office/powerpoint/2010/main" val="1097999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238500"/>
            <a:ext cx="14325600" cy="4124206"/>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b="1" dirty="0">
                <a:latin typeface="Montserrat" pitchFamily="2" charset="77"/>
              </a:rPr>
              <a:t>Is there a difference in weight between mice of strain A and strain B?</a:t>
            </a:r>
          </a:p>
          <a:p>
            <a:endParaRPr lang="en-US" sz="2600" b="1" dirty="0">
              <a:latin typeface="Montserrat" pitchFamily="2" charset="77"/>
            </a:endParaRPr>
          </a:p>
          <a:p>
            <a:r>
              <a:rPr lang="en-US" sz="2600" dirty="0">
                <a:latin typeface="Montserrat"/>
              </a:rPr>
              <a:t>Further discuss:</a:t>
            </a:r>
          </a:p>
          <a:p>
            <a:r>
              <a:rPr lang="en-US" sz="2600" b="1" dirty="0">
                <a:latin typeface="Montserrat"/>
              </a:rPr>
              <a:t>What types of variables (data types) do we have? Do you know of any test you could use to answer this question?</a:t>
            </a:r>
            <a:endParaRPr lang="en-US" sz="2600" b="1" dirty="0">
              <a:latin typeface="Montserrat" pitchFamily="2" charset="77"/>
            </a:endParaRPr>
          </a:p>
          <a:p>
            <a:pPr algn="ctr"/>
            <a:endParaRPr lang="en-US" sz="2600" dirty="0">
              <a:latin typeface="Montserrat" pitchFamily="2" charset="77"/>
            </a:endParaRP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726100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057896"/>
            <a:ext cx="14325600" cy="4093428"/>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i="1" dirty="0">
                <a:latin typeface="Montserrat" pitchFamily="2" charset="77"/>
              </a:rPr>
              <a:t>You have protein abundance data from skin samples (~ 10.000 different protein species). These samples were collected from patients with psoriasis (normal adjacent -and affected skin) and from healthy controls. </a:t>
            </a:r>
          </a:p>
          <a:p>
            <a:endParaRPr lang="en-US" sz="2600" b="1" dirty="0">
              <a:latin typeface="Montserrat" pitchFamily="2" charset="77"/>
            </a:endParaRPr>
          </a:p>
          <a:p>
            <a:r>
              <a:rPr lang="en-US" sz="2600" b="1" dirty="0">
                <a:latin typeface="Montserrat" pitchFamily="2" charset="77"/>
              </a:rPr>
              <a:t>Is protein abundance predictive of the skin phenotype? And if so, are the levels of all proteins equally predictive/informative?</a:t>
            </a:r>
          </a:p>
          <a:p>
            <a:pPr algn="ctr"/>
            <a:endParaRPr lang="en-US" sz="26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6989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314700"/>
            <a:ext cx="14554200" cy="4124206"/>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b="1" dirty="0">
                <a:latin typeface="Montserrat" pitchFamily="2" charset="77"/>
              </a:rPr>
              <a:t>Is the amount of bacterial load in a swap of the oral epithelium (gums) based on skin type, diet and whether the person recently had antibiotic treatment?</a:t>
            </a:r>
          </a:p>
          <a:p>
            <a:endParaRPr lang="en-US" sz="2600" b="1" dirty="0">
              <a:latin typeface="Montserrat" pitchFamily="2" charset="77"/>
            </a:endParaRPr>
          </a:p>
          <a:p>
            <a:r>
              <a:rPr lang="en-US" sz="2600" dirty="0">
                <a:latin typeface="Montserrat"/>
              </a:rPr>
              <a:t>Further discuss:</a:t>
            </a:r>
          </a:p>
          <a:p>
            <a:r>
              <a:rPr lang="en-US" sz="2600" b="1" dirty="0">
                <a:latin typeface="Montserrat" pitchFamily="2" charset="77"/>
              </a:rPr>
              <a:t>What are the outcome variable(s) and the explanatory variable(s) in this scenario?</a:t>
            </a:r>
          </a:p>
          <a:p>
            <a:pPr algn="ctr"/>
            <a:endParaRPr lang="en-US" sz="2600" dirty="0">
              <a:latin typeface="Montserrat" pitchFamily="2" charset="77"/>
            </a:endParaRP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0622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086100"/>
            <a:ext cx="14554200" cy="3693319"/>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i="1" dirty="0">
                <a:latin typeface="Montserrat"/>
              </a:rPr>
              <a:t>Gene expression data and biometrics (height, weight, age, etc.) from patients with colorectal cancer. </a:t>
            </a:r>
            <a:r>
              <a:rPr lang="en-US" sz="2600" dirty="0">
                <a:latin typeface="Montserrat"/>
              </a:rPr>
              <a:t>You are interested in exploring if there are any potential subgroups of cancer patients within your dataset, in order to pair each subgroup with the appropriate healthy controls.</a:t>
            </a:r>
          </a:p>
          <a:p>
            <a:endParaRPr lang="en-US" sz="2600" dirty="0">
              <a:latin typeface="Montserrat"/>
            </a:endParaRPr>
          </a:p>
          <a:p>
            <a:r>
              <a:rPr lang="en-US" sz="2600" b="1" dirty="0">
                <a:latin typeface="Montserrat"/>
              </a:rPr>
              <a:t>What type of analysis could you use for this? </a:t>
            </a:r>
            <a:r>
              <a:rPr lang="en-US" sz="2600" i="1" dirty="0">
                <a:latin typeface="Montserrat"/>
              </a:rPr>
              <a:t>N.B while avoiding a fishing-expedition</a:t>
            </a: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334812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836BC707-9937-78B5-605B-EB757213B90D}"/>
                  </a:ext>
                </a:extLst>
              </p:cNvPr>
              <p:cNvGraphicFramePr>
                <a:graphicFrameLocks noGrp="1"/>
              </p:cNvGraphicFramePr>
              <p:nvPr/>
            </p:nvGraphicFramePr>
            <p:xfrm>
              <a:off x="7527851" y="4001386"/>
              <a:ext cx="9804400" cy="3810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a:extLst>
                  <a:ext uri="{FF2B5EF4-FFF2-40B4-BE49-F238E27FC236}">
                    <a16:creationId xmlns:a16="http://schemas.microsoft.com/office/drawing/2014/main" id="{836BC707-9937-78B5-605B-EB757213B90D}"/>
                  </a:ext>
                </a:extLst>
              </p:cNvPr>
              <p:cNvPicPr>
                <a:picLocks noGrp="1" noRot="1" noChangeAspect="1" noMove="1" noResize="1" noEditPoints="1" noAdjustHandles="1" noChangeArrowheads="1" noChangeShapeType="1"/>
              </p:cNvPicPr>
              <p:nvPr/>
            </p:nvPicPr>
            <p:blipFill>
              <a:blip r:embed="rId4"/>
              <a:stretch>
                <a:fillRect/>
              </a:stretch>
            </p:blipFill>
            <p:spPr>
              <a:xfrm>
                <a:off x="7527851" y="4001386"/>
                <a:ext cx="9804400" cy="3810000"/>
              </a:xfrm>
              <a:prstGeom prst="rect">
                <a:avLst/>
              </a:prstGeom>
            </p:spPr>
          </p:pic>
        </mc:Fallback>
      </mc:AlternateContent>
      <p:pic>
        <p:nvPicPr>
          <p:cNvPr id="2" name="Graphic 1" descr="Sailboat with solid fill">
            <a:extLst>
              <a:ext uri="{FF2B5EF4-FFF2-40B4-BE49-F238E27FC236}">
                <a16:creationId xmlns:a16="http://schemas.microsoft.com/office/drawing/2014/main" id="{B15073D4-D298-2BE3-8583-79BE39B595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009353">
            <a:off x="164460" y="6569635"/>
            <a:ext cx="3624239" cy="3624239"/>
          </a:xfrm>
          <a:prstGeom prst="rect">
            <a:avLst/>
          </a:prstGeom>
        </p:spPr>
      </p:pic>
      <p:pic>
        <p:nvPicPr>
          <p:cNvPr id="4" name="Picture 3" descr="A blue and black logo&#10;&#10;Description automatically generated">
            <a:extLst>
              <a:ext uri="{FF2B5EF4-FFF2-40B4-BE49-F238E27FC236}">
                <a16:creationId xmlns:a16="http://schemas.microsoft.com/office/drawing/2014/main" id="{CEA34DF3-0EB9-F741-E5C8-39C9ED8B283F}"/>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7" name="Rounded Rectangle 26">
            <a:extLst>
              <a:ext uri="{FF2B5EF4-FFF2-40B4-BE49-F238E27FC236}">
                <a16:creationId xmlns:a16="http://schemas.microsoft.com/office/drawing/2014/main" id="{8CED60F9-8199-C33D-2581-EFFEACB492C9}"/>
              </a:ext>
            </a:extLst>
          </p:cNvPr>
          <p:cNvSpPr/>
          <p:nvPr/>
        </p:nvSpPr>
        <p:spPr>
          <a:xfrm>
            <a:off x="3276600" y="914778"/>
            <a:ext cx="11897543" cy="1268345"/>
          </a:xfrm>
          <a:prstGeom prst="roundRect">
            <a:avLst/>
          </a:prstGeom>
          <a:solidFill>
            <a:srgbClr val="FCD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8" name="TextBox 27">
            <a:extLst>
              <a:ext uri="{FF2B5EF4-FFF2-40B4-BE49-F238E27FC236}">
                <a16:creationId xmlns:a16="http://schemas.microsoft.com/office/drawing/2014/main" id="{B6F23AB6-A6AD-97CB-0348-689078796C08}"/>
              </a:ext>
            </a:extLst>
          </p:cNvPr>
          <p:cNvSpPr txBox="1"/>
          <p:nvPr/>
        </p:nvSpPr>
        <p:spPr>
          <a:xfrm>
            <a:off x="3453521" y="1078978"/>
            <a:ext cx="11426166"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rgbClr val="404040"/>
                </a:solidFill>
                <a:latin typeface="Montserrat" pitchFamily="2" charset="77"/>
              </a:rPr>
              <a:t>A BREAK IN OUR JOURNEY</a:t>
            </a:r>
          </a:p>
        </p:txBody>
      </p:sp>
      <p:sp>
        <p:nvSpPr>
          <p:cNvPr id="29" name="TextBox 28">
            <a:extLst>
              <a:ext uri="{FF2B5EF4-FFF2-40B4-BE49-F238E27FC236}">
                <a16:creationId xmlns:a16="http://schemas.microsoft.com/office/drawing/2014/main" id="{BEFFDD51-13A6-085F-CEEA-2F09EA58329F}"/>
              </a:ext>
            </a:extLst>
          </p:cNvPr>
          <p:cNvSpPr txBox="1"/>
          <p:nvPr/>
        </p:nvSpPr>
        <p:spPr>
          <a:xfrm>
            <a:off x="3180522" y="357809"/>
            <a:ext cx="184731" cy="369332"/>
          </a:xfrm>
          <a:prstGeom prst="rect">
            <a:avLst/>
          </a:prstGeom>
          <a:noFill/>
        </p:spPr>
        <p:txBody>
          <a:bodyPr wrap="none" rtlCol="0">
            <a:spAutoFit/>
          </a:bodyPr>
          <a:lstStyle/>
          <a:p>
            <a:endParaRPr lang="en-DK" dirty="0"/>
          </a:p>
        </p:txBody>
      </p:sp>
      <p:grpSp>
        <p:nvGrpSpPr>
          <p:cNvPr id="32" name="Group 31">
            <a:extLst>
              <a:ext uri="{FF2B5EF4-FFF2-40B4-BE49-F238E27FC236}">
                <a16:creationId xmlns:a16="http://schemas.microsoft.com/office/drawing/2014/main" id="{7D7AD0EF-D46D-47DA-1E94-58408E4F4880}"/>
              </a:ext>
            </a:extLst>
          </p:cNvPr>
          <p:cNvGrpSpPr/>
          <p:nvPr/>
        </p:nvGrpSpPr>
        <p:grpSpPr>
          <a:xfrm>
            <a:off x="-152400" y="8953500"/>
            <a:ext cx="17373600" cy="1524000"/>
            <a:chOff x="-152400" y="8953500"/>
            <a:chExt cx="17373600" cy="1524000"/>
          </a:xfrm>
        </p:grpSpPr>
        <p:grpSp>
          <p:nvGrpSpPr>
            <p:cNvPr id="33" name="Group 32">
              <a:extLst>
                <a:ext uri="{FF2B5EF4-FFF2-40B4-BE49-F238E27FC236}">
                  <a16:creationId xmlns:a16="http://schemas.microsoft.com/office/drawing/2014/main" id="{6424CF55-075A-CF47-2B80-6030AE5EB2E2}"/>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E6B4FA2C-2A58-081C-BA41-B1656175DF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04C46C31-4012-5D0F-0B76-912F20980A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6BC0FBBD-5D30-227D-DB70-101A097AB7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25AB0F89-96ED-1264-D966-0ED610637F32}"/>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82A23010-3897-68E9-350B-13B615D4AD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F2C35933-3951-08BF-DDEE-AD3F45D577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0DF55FB9-82F4-EFF5-F8C8-F3E2228257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67C3D86-F123-81AF-E027-68757B107D5D}"/>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0BD2BB4A-09E8-0303-F0B4-323FDF5F35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E2BBBFBE-CAFF-569E-BD88-9F6B7F542E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766A9855-0679-5B83-254A-27677CF379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D56EBF8-5843-79F9-CFB5-7A475C96CF13}"/>
                </a:ext>
              </a:extLst>
            </p:cNvPr>
            <p:cNvGrpSpPr/>
            <p:nvPr/>
          </p:nvGrpSpPr>
          <p:grpSpPr>
            <a:xfrm>
              <a:off x="10820400" y="8953500"/>
              <a:ext cx="3962400" cy="1524000"/>
              <a:chOff x="-152400" y="8953500"/>
              <a:chExt cx="3962400" cy="1524000"/>
            </a:xfrm>
          </p:grpSpPr>
          <p:pic>
            <p:nvPicPr>
              <p:cNvPr id="40" name="Graphic 39" descr="Wave with solid fill">
                <a:extLst>
                  <a:ext uri="{FF2B5EF4-FFF2-40B4-BE49-F238E27FC236}">
                    <a16:creationId xmlns:a16="http://schemas.microsoft.com/office/drawing/2014/main" id="{FB23E508-64DA-A555-DDFE-33D7DBA36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EE57B816-911D-DFCF-9745-57D2C05481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FF8AE157-12BE-B51E-715D-A58062261F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28757428-B68F-0EA0-9C06-E2CB410A68E0}"/>
                </a:ext>
              </a:extLst>
            </p:cNvPr>
            <p:cNvGrpSpPr/>
            <p:nvPr/>
          </p:nvGrpSpPr>
          <p:grpSpPr>
            <a:xfrm>
              <a:off x="14478000" y="8953500"/>
              <a:ext cx="2743200" cy="1524000"/>
              <a:chOff x="-152400" y="8953500"/>
              <a:chExt cx="2743200" cy="1524000"/>
            </a:xfrm>
          </p:grpSpPr>
          <p:pic>
            <p:nvPicPr>
              <p:cNvPr id="38" name="Graphic 37" descr="Wave with solid fill">
                <a:extLst>
                  <a:ext uri="{FF2B5EF4-FFF2-40B4-BE49-F238E27FC236}">
                    <a16:creationId xmlns:a16="http://schemas.microsoft.com/office/drawing/2014/main" id="{758EF3D3-C345-6D28-F887-DF865209E1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F843E152-3E6E-CC10-0123-CB579B545C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pic>
        <p:nvPicPr>
          <p:cNvPr id="31" name="Picture 30" descr="A drawing of a coffee cup&#10;&#10;Description automatically generated">
            <a:extLst>
              <a:ext uri="{FF2B5EF4-FFF2-40B4-BE49-F238E27FC236}">
                <a16:creationId xmlns:a16="http://schemas.microsoft.com/office/drawing/2014/main" id="{8BF65B07-F5BA-582C-C7EA-B380653B287A}"/>
              </a:ext>
            </a:extLst>
          </p:cNvPr>
          <p:cNvPicPr>
            <a:picLocks noChangeAspect="1"/>
          </p:cNvPicPr>
          <p:nvPr/>
        </p:nvPicPr>
        <p:blipFill rotWithShape="1">
          <a:blip r:embed="rId11">
            <a:extLst>
              <a:ext uri="{28A0092B-C50C-407E-A947-70E740481C1C}">
                <a14:useLocalDpi xmlns:a14="http://schemas.microsoft.com/office/drawing/2010/main" val="0"/>
              </a:ext>
            </a:extLst>
          </a:blip>
          <a:srcRect l="23062" t="9972" r="24297" b="5135"/>
          <a:stretch/>
        </p:blipFill>
        <p:spPr>
          <a:xfrm>
            <a:off x="4523961" y="4000500"/>
            <a:ext cx="2181639" cy="2636759"/>
          </a:xfrm>
          <a:prstGeom prst="flowChartManualOperation">
            <a:avLst/>
          </a:prstGeom>
        </p:spPr>
      </p:pic>
    </p:spTree>
    <p:extLst>
      <p:ext uri="{BB962C8B-B14F-4D97-AF65-F5344CB8AC3E}">
        <p14:creationId xmlns:p14="http://schemas.microsoft.com/office/powerpoint/2010/main" val="327275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D3039C47-DFC5-0C15-705A-0D6BF8C7613D}"/>
              </a:ext>
            </a:extLst>
          </p:cNvPr>
          <p:cNvGrpSpPr/>
          <p:nvPr/>
        </p:nvGrpSpPr>
        <p:grpSpPr>
          <a:xfrm>
            <a:off x="1" y="0"/>
            <a:ext cx="18288000" cy="2894269"/>
            <a:chOff x="0" y="0"/>
            <a:chExt cx="4936713" cy="227113"/>
          </a:xfrm>
        </p:grpSpPr>
        <p:sp>
          <p:nvSpPr>
            <p:cNvPr id="5" name="Freeform 12">
              <a:extLst>
                <a:ext uri="{FF2B5EF4-FFF2-40B4-BE49-F238E27FC236}">
                  <a16:creationId xmlns:a16="http://schemas.microsoft.com/office/drawing/2014/main" id="{23BE8142-B8F9-39C2-78E8-944DF6E6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13">
              <a:extLst>
                <a:ext uri="{FF2B5EF4-FFF2-40B4-BE49-F238E27FC236}">
                  <a16:creationId xmlns:a16="http://schemas.microsoft.com/office/drawing/2014/main" id="{5CF02170-AF7D-E09C-6D2C-BF92703094E0}"/>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3">
            <a:extLst>
              <a:ext uri="{FF2B5EF4-FFF2-40B4-BE49-F238E27FC236}">
                <a16:creationId xmlns:a16="http://schemas.microsoft.com/office/drawing/2014/main" id="{1C887D9A-DC10-8E11-2C8D-FBE4A86A20C0}"/>
              </a:ext>
            </a:extLst>
          </p:cNvPr>
          <p:cNvSpPr txBox="1"/>
          <p:nvPr/>
        </p:nvSpPr>
        <p:spPr>
          <a:xfrm>
            <a:off x="4554372" y="1080000"/>
            <a:ext cx="915294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9829800" y="33147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20000"/>
                  <a:lumOff val="80000"/>
                  <a:alpha val="60000"/>
                </a:scheme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8">
            <a:extLst>
              <a:ext uri="{28A0092B-C50C-407E-A947-70E740481C1C}">
                <a14:useLocalDpi xmlns:a14="http://schemas.microsoft.com/office/drawing/2010/main" val="0"/>
              </a:ext>
            </a:extLst>
          </a:blip>
          <a:srcRect t="14953" b="5598"/>
          <a:stretch/>
        </p:blipFill>
        <p:spPr>
          <a:xfrm>
            <a:off x="1501126" y="3891001"/>
            <a:ext cx="7287794" cy="5693589"/>
          </a:xfrm>
          <a:prstGeom prst="roundRect">
            <a:avLst/>
          </a:prstGeom>
        </p:spPr>
      </p:pic>
    </p:spTree>
    <p:extLst>
      <p:ext uri="{BB962C8B-B14F-4D97-AF65-F5344CB8AC3E}">
        <p14:creationId xmlns:p14="http://schemas.microsoft.com/office/powerpoint/2010/main" val="382979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33" name="Rounded Rectangle 32">
            <a:extLst>
              <a:ext uri="{FF2B5EF4-FFF2-40B4-BE49-F238E27FC236}">
                <a16:creationId xmlns:a16="http://schemas.microsoft.com/office/drawing/2014/main" id="{A0B90CAC-1160-7673-2F0D-5028564BB6BE}"/>
              </a:ext>
            </a:extLst>
          </p:cNvPr>
          <p:cNvSpPr/>
          <p:nvPr/>
        </p:nvSpPr>
        <p:spPr>
          <a:xfrm>
            <a:off x="11938020" y="3321645"/>
            <a:ext cx="4769424" cy="1238013"/>
          </a:xfrm>
          <a:prstGeom prst="roundRect">
            <a:avLst/>
          </a:prstGeom>
          <a:solidFill>
            <a:srgbClr val="97C2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0" name="TextBox 10"/>
          <p:cNvSpPr txBox="1"/>
          <p:nvPr/>
        </p:nvSpPr>
        <p:spPr>
          <a:xfrm>
            <a:off x="12657806" y="3749179"/>
            <a:ext cx="3256519" cy="434671"/>
          </a:xfrm>
          <a:prstGeom prst="rect">
            <a:avLst/>
          </a:prstGeom>
        </p:spPr>
        <p:txBody>
          <a:bodyPr wrap="square" lIns="0" tIns="0" rIns="0" bIns="0" rtlCol="0" anchor="t">
            <a:spAutoFit/>
          </a:bodyPr>
          <a:lstStyle/>
          <a:p>
            <a:pPr algn="ctr">
              <a:lnSpc>
                <a:spcPts val="3415"/>
              </a:lnSpc>
            </a:pPr>
            <a:r>
              <a:rPr lang="en-US" sz="2799" dirty="0">
                <a:solidFill>
                  <a:schemeClr val="bg1"/>
                </a:solidFill>
                <a:latin typeface="Now Bold"/>
              </a:rPr>
              <a:t>CLUSTERING</a:t>
            </a:r>
          </a:p>
        </p:txBody>
      </p:sp>
      <p:sp>
        <p:nvSpPr>
          <p:cNvPr id="12" name="Freeform 12"/>
          <p:cNvSpPr/>
          <p:nvPr/>
        </p:nvSpPr>
        <p:spPr>
          <a:xfrm>
            <a:off x="11938621" y="4859218"/>
            <a:ext cx="4769424" cy="4775910"/>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A4D2B4"/>
            </a:solidFill>
          </a:ln>
        </p:spPr>
        <p:txBody>
          <a:bodyPr/>
          <a:lstStyle/>
          <a:p>
            <a:endParaRPr lang="en-DK"/>
          </a:p>
        </p:txBody>
      </p:sp>
      <p:sp>
        <p:nvSpPr>
          <p:cNvPr id="13" name="TextBox 13"/>
          <p:cNvSpPr txBox="1"/>
          <p:nvPr/>
        </p:nvSpPr>
        <p:spPr>
          <a:xfrm>
            <a:off x="12914989" y="4502254"/>
            <a:ext cx="2916317" cy="2963351"/>
          </a:xfrm>
          <a:prstGeom prst="rect">
            <a:avLst/>
          </a:prstGeom>
        </p:spPr>
        <p:txBody>
          <a:bodyPr lIns="50800" tIns="50800" rIns="50800" bIns="50800" rtlCol="0" anchor="ctr"/>
          <a:lstStyle/>
          <a:p>
            <a:pPr algn="ctr">
              <a:lnSpc>
                <a:spcPts val="2123"/>
              </a:lnSpc>
            </a:pPr>
            <a:endParaRPr/>
          </a:p>
        </p:txBody>
      </p:sp>
      <p:sp>
        <p:nvSpPr>
          <p:cNvPr id="14" name="Freeform 14"/>
          <p:cNvSpPr/>
          <p:nvPr/>
        </p:nvSpPr>
        <p:spPr>
          <a:xfrm>
            <a:off x="12857763" y="5243357"/>
            <a:ext cx="2916317" cy="2196799"/>
          </a:xfrm>
          <a:custGeom>
            <a:avLst/>
            <a:gdLst/>
            <a:ahLst/>
            <a:cxnLst/>
            <a:rect l="l" t="t" r="r" b="b"/>
            <a:pathLst>
              <a:path w="3326203" h="2512729">
                <a:moveTo>
                  <a:pt x="0" y="0"/>
                </a:moveTo>
                <a:lnTo>
                  <a:pt x="3326203" y="0"/>
                </a:lnTo>
                <a:lnTo>
                  <a:pt x="3326203" y="2512730"/>
                </a:lnTo>
                <a:lnTo>
                  <a:pt x="0" y="2512730"/>
                </a:lnTo>
                <a:lnTo>
                  <a:pt x="0" y="0"/>
                </a:lnTo>
                <a:close/>
              </a:path>
            </a:pathLst>
          </a:custGeom>
          <a:blipFill>
            <a:blip r:embed="rId3"/>
            <a:stretch>
              <a:fillRect l="-8070" t="-4961" r="-3723" b="-7965"/>
            </a:stretch>
          </a:blipFill>
        </p:spPr>
        <p:txBody>
          <a:bodyPr/>
          <a:lstStyle/>
          <a:p>
            <a:endParaRPr lang="en-DK"/>
          </a:p>
        </p:txBody>
      </p:sp>
      <p:sp>
        <p:nvSpPr>
          <p:cNvPr id="15" name="TextBox 15"/>
          <p:cNvSpPr txBox="1"/>
          <p:nvPr/>
        </p:nvSpPr>
        <p:spPr>
          <a:xfrm>
            <a:off x="12332421" y="7559272"/>
            <a:ext cx="3907291" cy="1842492"/>
          </a:xfrm>
          <a:prstGeom prst="rect">
            <a:avLst/>
          </a:prstGeom>
        </p:spPr>
        <p:txBody>
          <a:bodyPr wrap="square" lIns="0" tIns="0" rIns="0" bIns="0" rtlCol="0" anchor="t">
            <a:spAutoFit/>
          </a:bodyPr>
          <a:lstStyle/>
          <a:p>
            <a:pP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What sets the cancer cells apart from the healthy cells?</a:t>
            </a:r>
          </a:p>
          <a:p>
            <a:pPr>
              <a:lnSpc>
                <a:spcPts val="2928"/>
              </a:lnSpc>
            </a:pPr>
            <a:r>
              <a:rPr lang="en-US" sz="2400" dirty="0">
                <a:solidFill>
                  <a:srgbClr val="000000"/>
                </a:solidFill>
                <a:latin typeface="Montserrat"/>
              </a:rPr>
              <a:t>Are there subtypes within one cell type?</a:t>
            </a:r>
          </a:p>
        </p:txBody>
      </p:sp>
      <p:sp>
        <p:nvSpPr>
          <p:cNvPr id="22" name="TextBox 22"/>
          <p:cNvSpPr txBox="1"/>
          <p:nvPr/>
        </p:nvSpPr>
        <p:spPr>
          <a:xfrm>
            <a:off x="1441402" y="3966515"/>
            <a:ext cx="2877628" cy="2911350"/>
          </a:xfrm>
          <a:prstGeom prst="rect">
            <a:avLst/>
          </a:prstGeom>
        </p:spPr>
        <p:txBody>
          <a:bodyPr lIns="50800" tIns="50800" rIns="50800" bIns="50800" rtlCol="0" anchor="ctr"/>
          <a:lstStyle/>
          <a:p>
            <a:pPr algn="ctr">
              <a:lnSpc>
                <a:spcPts val="2123"/>
              </a:lnSpc>
            </a:pPr>
            <a:endParaRPr/>
          </a:p>
        </p:txBody>
      </p:sp>
      <p:sp>
        <p:nvSpPr>
          <p:cNvPr id="24" name="Rounded Rectangle 23">
            <a:extLst>
              <a:ext uri="{FF2B5EF4-FFF2-40B4-BE49-F238E27FC236}">
                <a16:creationId xmlns:a16="http://schemas.microsoft.com/office/drawing/2014/main" id="{EDD37F5D-97F3-5306-9FC0-7C6088DA242A}"/>
              </a:ext>
            </a:extLst>
          </p:cNvPr>
          <p:cNvSpPr/>
          <p:nvPr/>
        </p:nvSpPr>
        <p:spPr>
          <a:xfrm>
            <a:off x="1440801" y="3269334"/>
            <a:ext cx="4770026" cy="1248343"/>
          </a:xfrm>
          <a:prstGeom prst="roundRect">
            <a:avLst/>
          </a:prstGeom>
          <a:solidFill>
            <a:srgbClr val="8EB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1" name="Freeform 21"/>
          <p:cNvSpPr/>
          <p:nvPr/>
        </p:nvSpPr>
        <p:spPr>
          <a:xfrm>
            <a:off x="1441402" y="4859217"/>
            <a:ext cx="4769425" cy="4775910"/>
          </a:xfrm>
          <a:custGeom>
            <a:avLst/>
            <a:gdLst/>
            <a:ahLst/>
            <a:cxnLst/>
            <a:rect l="l" t="t" r="r" b="b"/>
            <a:pathLst>
              <a:path w="1458042" h="1306275">
                <a:moveTo>
                  <a:pt x="71322" y="0"/>
                </a:moveTo>
                <a:lnTo>
                  <a:pt x="1386720" y="0"/>
                </a:lnTo>
                <a:cubicBezTo>
                  <a:pt x="1405636" y="0"/>
                  <a:pt x="1423777" y="7514"/>
                  <a:pt x="1437152" y="20890"/>
                </a:cubicBezTo>
                <a:cubicBezTo>
                  <a:pt x="1450528" y="34265"/>
                  <a:pt x="1458042" y="52406"/>
                  <a:pt x="1458042" y="71322"/>
                </a:cubicBezTo>
                <a:lnTo>
                  <a:pt x="1458042" y="1234953"/>
                </a:lnTo>
                <a:cubicBezTo>
                  <a:pt x="1458042" y="1274343"/>
                  <a:pt x="1426110" y="1306275"/>
                  <a:pt x="1386720" y="1306275"/>
                </a:cubicBezTo>
                <a:lnTo>
                  <a:pt x="71322" y="1306275"/>
                </a:lnTo>
                <a:cubicBezTo>
                  <a:pt x="52406" y="1306275"/>
                  <a:pt x="34265" y="1298761"/>
                  <a:pt x="20890" y="1285385"/>
                </a:cubicBezTo>
                <a:cubicBezTo>
                  <a:pt x="7514" y="1272010"/>
                  <a:pt x="0" y="1253869"/>
                  <a:pt x="0" y="1234953"/>
                </a:cubicBezTo>
                <a:lnTo>
                  <a:pt x="0" y="71322"/>
                </a:lnTo>
                <a:cubicBezTo>
                  <a:pt x="0" y="52406"/>
                  <a:pt x="7514" y="34265"/>
                  <a:pt x="20890" y="20890"/>
                </a:cubicBezTo>
                <a:cubicBezTo>
                  <a:pt x="34265" y="7514"/>
                  <a:pt x="52406" y="0"/>
                  <a:pt x="71322" y="0"/>
                </a:cubicBezTo>
                <a:close/>
              </a:path>
            </a:pathLst>
          </a:custGeom>
          <a:solidFill>
            <a:schemeClr val="bg1"/>
          </a:solidFill>
          <a:ln w="38100">
            <a:solidFill>
              <a:srgbClr val="8EB4E3"/>
            </a:solidFill>
          </a:ln>
        </p:spPr>
        <p:txBody>
          <a:bodyPr/>
          <a:lstStyle/>
          <a:p>
            <a:endParaRPr lang="en-DK"/>
          </a:p>
        </p:txBody>
      </p:sp>
      <p:sp>
        <p:nvSpPr>
          <p:cNvPr id="26" name="TextBox 26"/>
          <p:cNvSpPr txBox="1"/>
          <p:nvPr/>
        </p:nvSpPr>
        <p:spPr>
          <a:xfrm>
            <a:off x="1904083" y="3467100"/>
            <a:ext cx="3842767" cy="851708"/>
          </a:xfrm>
          <a:prstGeom prst="rect">
            <a:avLst/>
          </a:prstGeom>
        </p:spPr>
        <p:txBody>
          <a:bodyPr wrap="square" lIns="0" tIns="0" rIns="0" bIns="0" rtlCol="0" anchor="t">
            <a:spAutoFit/>
          </a:bodyPr>
          <a:lstStyle/>
          <a:p>
            <a:pPr algn="ctr">
              <a:lnSpc>
                <a:spcPts val="3415"/>
              </a:lnSpc>
            </a:pPr>
            <a:r>
              <a:rPr lang="en-US" sz="2799" b="1" dirty="0">
                <a:solidFill>
                  <a:schemeClr val="bg1"/>
                </a:solidFill>
                <a:latin typeface="Montserrat" pitchFamily="2" charset="77"/>
              </a:rPr>
              <a:t>HYPOTHESIS TESTING</a:t>
            </a:r>
          </a:p>
        </p:txBody>
      </p:sp>
      <p:sp>
        <p:nvSpPr>
          <p:cNvPr id="27" name="TextBox 27"/>
          <p:cNvSpPr txBox="1"/>
          <p:nvPr/>
        </p:nvSpPr>
        <p:spPr>
          <a:xfrm>
            <a:off x="1593803" y="7994787"/>
            <a:ext cx="4386394" cy="1385065"/>
          </a:xfrm>
          <a:prstGeom prst="rect">
            <a:avLst/>
          </a:prstGeom>
        </p:spPr>
        <p:txBody>
          <a:bodyPr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Is there a significant difference in the variable of interest between two or more groups?</a:t>
            </a:r>
          </a:p>
        </p:txBody>
      </p:sp>
      <p:pic>
        <p:nvPicPr>
          <p:cNvPr id="34" name="Picture 33" descr="A diagram of a normal distribution&#10;&#10;Description automatically generated">
            <a:extLst>
              <a:ext uri="{FF2B5EF4-FFF2-40B4-BE49-F238E27FC236}">
                <a16:creationId xmlns:a16="http://schemas.microsoft.com/office/drawing/2014/main" id="{EB987AFF-D5A0-9087-888B-807BC283C3F5}"/>
              </a:ext>
            </a:extLst>
          </p:cNvPr>
          <p:cNvPicPr>
            <a:picLocks noChangeAspect="1"/>
          </p:cNvPicPr>
          <p:nvPr/>
        </p:nvPicPr>
        <p:blipFill rotWithShape="1">
          <a:blip r:embed="rId4">
            <a:extLst>
              <a:ext uri="{28A0092B-C50C-407E-A947-70E740481C1C}">
                <a14:useLocalDpi xmlns:a14="http://schemas.microsoft.com/office/drawing/2010/main" val="0"/>
              </a:ext>
            </a:extLst>
          </a:blip>
          <a:srcRect l="8470" r="8046" b="2695"/>
          <a:stretch/>
        </p:blipFill>
        <p:spPr>
          <a:xfrm>
            <a:off x="1670002" y="5021934"/>
            <a:ext cx="4172350" cy="2770224"/>
          </a:xfrm>
          <a:prstGeom prst="rect">
            <a:avLst/>
          </a:prstGeom>
        </p:spPr>
      </p:pic>
      <p:sp>
        <p:nvSpPr>
          <p:cNvPr id="17" name="TextBox 12">
            <a:extLst>
              <a:ext uri="{FF2B5EF4-FFF2-40B4-BE49-F238E27FC236}">
                <a16:creationId xmlns:a16="http://schemas.microsoft.com/office/drawing/2014/main" id="{AA308AA6-C3D8-8BA8-DD88-9AAF816161D3}"/>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9" name="Freeform 12">
            <a:extLst>
              <a:ext uri="{FF2B5EF4-FFF2-40B4-BE49-F238E27FC236}">
                <a16:creationId xmlns:a16="http://schemas.microsoft.com/office/drawing/2014/main" id="{7A4EEDE0-9E5D-52CD-BD2E-71E4C8A28680}"/>
              </a:ext>
            </a:extLst>
          </p:cNvPr>
          <p:cNvSpPr/>
          <p:nvPr/>
        </p:nvSpPr>
        <p:spPr>
          <a:xfrm>
            <a:off x="6690012" y="4859217"/>
            <a:ext cx="4769424" cy="4775911"/>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404040"/>
            </a:solidFill>
          </a:ln>
        </p:spPr>
        <p:txBody>
          <a:bodyPr/>
          <a:lstStyle/>
          <a:p>
            <a:endParaRPr lang="en-DK"/>
          </a:p>
        </p:txBody>
      </p:sp>
      <p:sp>
        <p:nvSpPr>
          <p:cNvPr id="25" name="Rounded Rectangle 24">
            <a:extLst>
              <a:ext uri="{FF2B5EF4-FFF2-40B4-BE49-F238E27FC236}">
                <a16:creationId xmlns:a16="http://schemas.microsoft.com/office/drawing/2014/main" id="{F49FDB1B-EE4E-B904-3137-7A5B2D560D4E}"/>
              </a:ext>
            </a:extLst>
          </p:cNvPr>
          <p:cNvSpPr/>
          <p:nvPr/>
        </p:nvSpPr>
        <p:spPr>
          <a:xfrm>
            <a:off x="6691824" y="3319078"/>
            <a:ext cx="4770026" cy="1243149"/>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Freeform 8"/>
          <p:cNvSpPr/>
          <p:nvPr/>
        </p:nvSpPr>
        <p:spPr>
          <a:xfrm>
            <a:off x="7783588" y="5317973"/>
            <a:ext cx="2616859" cy="1615012"/>
          </a:xfrm>
          <a:custGeom>
            <a:avLst/>
            <a:gdLst/>
            <a:ahLst/>
            <a:cxnLst/>
            <a:rect l="l" t="t" r="r" b="b"/>
            <a:pathLst>
              <a:path w="3534780" h="2015256">
                <a:moveTo>
                  <a:pt x="0" y="0"/>
                </a:moveTo>
                <a:lnTo>
                  <a:pt x="3534780" y="0"/>
                </a:lnTo>
                <a:lnTo>
                  <a:pt x="3534780" y="2015256"/>
                </a:lnTo>
                <a:lnTo>
                  <a:pt x="0" y="2015256"/>
                </a:lnTo>
                <a:lnTo>
                  <a:pt x="0" y="0"/>
                </a:lnTo>
                <a:close/>
              </a:path>
            </a:pathLst>
          </a:custGeom>
          <a:blipFill>
            <a:blip r:embed="rId7"/>
            <a:stretch>
              <a:fillRect l="-30283" t="-62079" r="-87351" b="-45169"/>
            </a:stretch>
          </a:blipFill>
        </p:spPr>
        <p:txBody>
          <a:bodyPr/>
          <a:lstStyle/>
          <a:p>
            <a:endParaRPr lang="en-DK"/>
          </a:p>
        </p:txBody>
      </p:sp>
      <p:sp>
        <p:nvSpPr>
          <p:cNvPr id="9" name="TextBox 9"/>
          <p:cNvSpPr txBox="1"/>
          <p:nvPr/>
        </p:nvSpPr>
        <p:spPr>
          <a:xfrm>
            <a:off x="7026460" y="7238404"/>
            <a:ext cx="3948904" cy="688669"/>
          </a:xfrm>
          <a:prstGeom prst="rect">
            <a:avLst/>
          </a:prstGeom>
        </p:spPr>
        <p:txBody>
          <a:bodyPr wrap="square"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Does this patient have a cataract? </a:t>
            </a:r>
          </a:p>
        </p:txBody>
      </p:sp>
      <p:sp>
        <p:nvSpPr>
          <p:cNvPr id="37" name="TextBox 9">
            <a:extLst>
              <a:ext uri="{FF2B5EF4-FFF2-40B4-BE49-F238E27FC236}">
                <a16:creationId xmlns:a16="http://schemas.microsoft.com/office/drawing/2014/main" id="{AD1F5845-0490-8E3F-32FC-DEB578A14D50}"/>
              </a:ext>
            </a:extLst>
          </p:cNvPr>
          <p:cNvSpPr txBox="1"/>
          <p:nvPr/>
        </p:nvSpPr>
        <p:spPr>
          <a:xfrm>
            <a:off x="6876382" y="8236181"/>
            <a:ext cx="4452177" cy="1098699"/>
          </a:xfrm>
          <a:prstGeom prst="rect">
            <a:avLst/>
          </a:prstGeom>
        </p:spPr>
        <p:txBody>
          <a:bodyPr wrap="square"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Can we estimate cancer risk based on genetic risk, smoking and age? </a:t>
            </a:r>
          </a:p>
        </p:txBody>
      </p:sp>
      <p:sp>
        <p:nvSpPr>
          <p:cNvPr id="29" name="TextBox 4">
            <a:extLst>
              <a:ext uri="{FF2B5EF4-FFF2-40B4-BE49-F238E27FC236}">
                <a16:creationId xmlns:a16="http://schemas.microsoft.com/office/drawing/2014/main" id="{1832B542-F7C8-D4FF-EFE8-0678158E34CE}"/>
              </a:ext>
            </a:extLst>
          </p:cNvPr>
          <p:cNvSpPr txBox="1"/>
          <p:nvPr/>
        </p:nvSpPr>
        <p:spPr>
          <a:xfrm>
            <a:off x="7359923" y="3514797"/>
            <a:ext cx="3429000" cy="851708"/>
          </a:xfrm>
          <a:prstGeom prst="rect">
            <a:avLst/>
          </a:prstGeom>
        </p:spPr>
        <p:txBody>
          <a:bodyPr wrap="square" lIns="0" tIns="0" rIns="0" bIns="0" rtlCol="0" anchor="t">
            <a:spAutoFit/>
          </a:bodyPr>
          <a:lstStyle/>
          <a:p>
            <a:pPr algn="ctr">
              <a:lnSpc>
                <a:spcPts val="3415"/>
              </a:lnSpc>
            </a:pPr>
            <a:r>
              <a:rPr lang="en-US" sz="2799" b="1" dirty="0">
                <a:solidFill>
                  <a:schemeClr val="bg1"/>
                </a:solidFill>
                <a:latin typeface="Montserrat" pitchFamily="2" charset="77"/>
              </a:rPr>
              <a:t>PREDICTION/ CLASSIFICATION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
            <a:extLst>
              <a:ext uri="{FF2B5EF4-FFF2-40B4-BE49-F238E27FC236}">
                <a16:creationId xmlns:a16="http://schemas.microsoft.com/office/drawing/2014/main" id="{78C9D430-6BCB-1211-53E9-4C53F731D7DF}"/>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2" name="TextBox 31">
            <a:extLst>
              <a:ext uri="{FF2B5EF4-FFF2-40B4-BE49-F238E27FC236}">
                <a16:creationId xmlns:a16="http://schemas.microsoft.com/office/drawing/2014/main" id="{112A7075-2C88-8741-7EB7-9713468CAFDE}"/>
              </a:ext>
            </a:extLst>
          </p:cNvPr>
          <p:cNvSpPr txBox="1"/>
          <p:nvPr/>
        </p:nvSpPr>
        <p:spPr>
          <a:xfrm>
            <a:off x="8229600" y="2893321"/>
            <a:ext cx="9537331" cy="6123792"/>
          </a:xfrm>
          <a:prstGeom prst="rect">
            <a:avLst/>
          </a:prstGeom>
          <a:noFill/>
        </p:spPr>
        <p:txBody>
          <a:bodyPr wrap="square" lIns="91440" tIns="45720" rIns="91440" bIns="45720" anchor="t">
            <a:spAutoFit/>
          </a:bodyPr>
          <a:lstStyle/>
          <a:p>
            <a:pPr>
              <a:lnSpc>
                <a:spcPct val="150000"/>
              </a:lnSpc>
            </a:pPr>
            <a:r>
              <a:rPr lang="en-DK" sz="2400" b="1" dirty="0">
                <a:effectLst/>
                <a:latin typeface="Montserrat" pitchFamily="2" charset="77"/>
                <a:ea typeface="Times New Roman" panose="02020603050405020304" pitchFamily="18" charset="0"/>
              </a:rPr>
              <a:t>STATISTICS:</a:t>
            </a:r>
          </a:p>
          <a:p>
            <a:pPr marL="342900" indent="-342900">
              <a:lnSpc>
                <a:spcPct val="150000"/>
              </a:lnSpc>
              <a:buFont typeface="Arial" panose="020B0604020202020204" pitchFamily="34" charset="0"/>
              <a:buChar char="•"/>
            </a:pPr>
            <a:r>
              <a:rPr lang="en-DK" sz="2400" dirty="0">
                <a:latin typeface="Montserrat"/>
                <a:ea typeface="Times New Roman" panose="02020603050405020304" pitchFamily="18" charset="0"/>
              </a:rPr>
              <a:t>Focus is</a:t>
            </a:r>
            <a:r>
              <a:rPr lang="en-DK" sz="2400" dirty="0">
                <a:effectLst/>
                <a:latin typeface="Montserrat"/>
                <a:ea typeface="Times New Roman" panose="02020603050405020304" pitchFamily="18" charset="0"/>
              </a:rPr>
              <a:t> </a:t>
            </a:r>
            <a:r>
              <a:rPr lang="en-DK" sz="2400" dirty="0">
                <a:latin typeface="Montserrat"/>
                <a:ea typeface="Times New Roman" panose="02020603050405020304" pitchFamily="18" charset="0"/>
              </a:rPr>
              <a:t>on </a:t>
            </a:r>
            <a:r>
              <a:rPr lang="en-DK" sz="2400" dirty="0">
                <a:effectLst/>
                <a:latin typeface="Montserrat"/>
                <a:ea typeface="Times New Roman" panose="02020603050405020304" pitchFamily="18" charset="0"/>
              </a:rPr>
              <a:t>inference*, achieved through fitting of a probability model</a:t>
            </a:r>
          </a:p>
          <a:p>
            <a:pPr marL="342900" indent="-342900">
              <a:lnSpc>
                <a:spcPct val="150000"/>
              </a:lnSpc>
              <a:buFont typeface="Arial" panose="020B0604020202020204" pitchFamily="34" charset="0"/>
              <a:buChar char="•"/>
            </a:pPr>
            <a:endParaRPr lang="en-DK" sz="2400" dirty="0">
              <a:effectLst/>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GB" sz="2400" dirty="0">
                <a:latin typeface="Montserrat" pitchFamily="2" charset="77"/>
              </a:rPr>
              <a:t>Quantitative measure of confidence of a 'true' effect (confidence interval)</a:t>
            </a:r>
          </a:p>
          <a:p>
            <a:pPr marL="342900" indent="-342900">
              <a:lnSpc>
                <a:spcPct val="150000"/>
              </a:lnSpc>
              <a:buFont typeface="Arial" panose="020B0604020202020204" pitchFamily="34" charset="0"/>
              <a:buChar char="•"/>
            </a:pPr>
            <a:endParaRPr lang="en-GB" sz="2400" dirty="0">
              <a:latin typeface="Montserrat" pitchFamily="2" charset="77"/>
            </a:endParaRPr>
          </a:p>
          <a:p>
            <a:pPr marL="342900" indent="-342900">
              <a:lnSpc>
                <a:spcPct val="150000"/>
              </a:lnSpc>
              <a:buFont typeface="Arial" panose="020B0604020202020204" pitchFamily="34" charset="0"/>
              <a:buChar char="•"/>
            </a:pPr>
            <a:r>
              <a:rPr lang="en-US" sz="2400" dirty="0">
                <a:latin typeface="Montserrat"/>
                <a:ea typeface="Times New Roman" panose="02020603050405020304" pitchFamily="18" charset="0"/>
              </a:rPr>
              <a:t>We </a:t>
            </a:r>
            <a:r>
              <a:rPr lang="en-US" sz="2400" dirty="0">
                <a:effectLst/>
                <a:latin typeface="Montserrat"/>
                <a:ea typeface="Times New Roman" panose="02020603050405020304" pitchFamily="18" charset="0"/>
              </a:rPr>
              <a:t>have data/model </a:t>
            </a:r>
            <a:r>
              <a:rPr lang="en-DK" sz="2400">
                <a:effectLst/>
                <a:latin typeface="Montserrat"/>
                <a:ea typeface="Times New Roman" panose="02020603050405020304" pitchFamily="18" charset="0"/>
              </a:rPr>
              <a:t>assumptions which we must </a:t>
            </a:r>
            <a:r>
              <a:rPr lang="en-DK" sz="2400">
                <a:latin typeface="Montserrat"/>
                <a:ea typeface="Times New Roman" panose="02020603050405020304" pitchFamily="18" charset="0"/>
              </a:rPr>
              <a:t>verify</a:t>
            </a:r>
            <a:endParaRPr lang="en-DK" sz="2400">
              <a:effectLst/>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endParaRPr lang="en-DK" sz="2400" dirty="0">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GB" sz="2400" dirty="0">
                <a:latin typeface="Montserrat" pitchFamily="2" charset="77"/>
              </a:rPr>
              <a:t>Statistical models can do predictions, but predictive accuracy is not their strength</a:t>
            </a:r>
            <a:r>
              <a:rPr lang="en-GB" sz="1600" dirty="0">
                <a:latin typeface="Montserrat" pitchFamily="2" charset="77"/>
              </a:rPr>
              <a:t>[1]</a:t>
            </a:r>
            <a:r>
              <a:rPr lang="en-GB" sz="2400" dirty="0">
                <a:latin typeface="Montserrat" pitchFamily="2" charset="77"/>
              </a:rPr>
              <a:t>.</a:t>
            </a:r>
            <a:endParaRPr lang="en-DK" sz="2400" dirty="0">
              <a:effectLst/>
              <a:latin typeface="Montserrat" pitchFamily="2" charset="77"/>
              <a:ea typeface="Times New Roman" panose="02020603050405020304" pitchFamily="18" charset="0"/>
            </a:endParaRPr>
          </a:p>
        </p:txBody>
      </p:sp>
      <p:sp>
        <p:nvSpPr>
          <p:cNvPr id="35" name="TextBox 12">
            <a:extLst>
              <a:ext uri="{FF2B5EF4-FFF2-40B4-BE49-F238E27FC236}">
                <a16:creationId xmlns:a16="http://schemas.microsoft.com/office/drawing/2014/main" id="{FBBD09A0-5008-D303-3B1C-C34F8951916F}"/>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grpSp>
        <p:nvGrpSpPr>
          <p:cNvPr id="47" name="Group 46">
            <a:extLst>
              <a:ext uri="{FF2B5EF4-FFF2-40B4-BE49-F238E27FC236}">
                <a16:creationId xmlns:a16="http://schemas.microsoft.com/office/drawing/2014/main" id="{2443EFB4-EC0C-1DC9-06DE-C9535C89CB9B}"/>
              </a:ext>
            </a:extLst>
          </p:cNvPr>
          <p:cNvGrpSpPr/>
          <p:nvPr/>
        </p:nvGrpSpPr>
        <p:grpSpPr>
          <a:xfrm>
            <a:off x="694287" y="2808433"/>
            <a:ext cx="7370092" cy="6762905"/>
            <a:chOff x="859509" y="3177764"/>
            <a:chExt cx="7370092" cy="6762905"/>
          </a:xfrm>
        </p:grpSpPr>
        <p:sp>
          <p:nvSpPr>
            <p:cNvPr id="42" name="Freeform 13">
              <a:extLst>
                <a:ext uri="{FF2B5EF4-FFF2-40B4-BE49-F238E27FC236}">
                  <a16:creationId xmlns:a16="http://schemas.microsoft.com/office/drawing/2014/main" id="{95DD5621-3C67-8CE6-4E43-A7D05CF6F647}"/>
                </a:ext>
              </a:extLst>
            </p:cNvPr>
            <p:cNvSpPr>
              <a:spLocks noChangeAspect="1"/>
            </p:cNvSpPr>
            <p:nvPr/>
          </p:nvSpPr>
          <p:spPr>
            <a:xfrm>
              <a:off x="859509" y="3177764"/>
              <a:ext cx="6762905" cy="676290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1">
                <a:alpha val="10296"/>
              </a:schemeClr>
            </a:solidFill>
            <a:ln w="19050">
              <a:solidFill>
                <a:srgbClr val="3B4A52">
                  <a:alpha val="60000"/>
                </a:srgbClr>
              </a:solidFill>
            </a:ln>
          </p:spPr>
          <p:txBody>
            <a:bodyPr/>
            <a:lstStyle/>
            <a:p>
              <a:endParaRPr lang="en-DK" dirty="0"/>
            </a:p>
          </p:txBody>
        </p:sp>
        <p:sp>
          <p:nvSpPr>
            <p:cNvPr id="31" name="TextBox 8">
              <a:extLst>
                <a:ext uri="{FF2B5EF4-FFF2-40B4-BE49-F238E27FC236}">
                  <a16:creationId xmlns:a16="http://schemas.microsoft.com/office/drawing/2014/main" id="{B7ED4B62-5646-5CAE-0774-55633811EA4A}"/>
                </a:ext>
              </a:extLst>
            </p:cNvPr>
            <p:cNvSpPr txBox="1"/>
            <p:nvPr/>
          </p:nvSpPr>
          <p:spPr>
            <a:xfrm>
              <a:off x="4435370" y="5960517"/>
              <a:ext cx="358037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33" name="Freeform 13">
              <a:extLst>
                <a:ext uri="{FF2B5EF4-FFF2-40B4-BE49-F238E27FC236}">
                  <a16:creationId xmlns:a16="http://schemas.microsoft.com/office/drawing/2014/main" id="{7ABC0E83-9441-5369-53F7-A4D9DC31D7A1}"/>
                </a:ext>
              </a:extLst>
            </p:cNvPr>
            <p:cNvSpPr>
              <a:spLocks noChangeAspect="1"/>
            </p:cNvSpPr>
            <p:nvPr/>
          </p:nvSpPr>
          <p:spPr>
            <a:xfrm>
              <a:off x="3318629" y="4202912"/>
              <a:ext cx="4067645" cy="406841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34" name="TextBox 14">
              <a:extLst>
                <a:ext uri="{FF2B5EF4-FFF2-40B4-BE49-F238E27FC236}">
                  <a16:creationId xmlns:a16="http://schemas.microsoft.com/office/drawing/2014/main" id="{D73C5DF1-6A54-6728-7808-08266946AFDE}"/>
                </a:ext>
              </a:extLst>
            </p:cNvPr>
            <p:cNvSpPr txBox="1"/>
            <p:nvPr/>
          </p:nvSpPr>
          <p:spPr>
            <a:xfrm>
              <a:off x="3248095" y="4365282"/>
              <a:ext cx="3596423" cy="3676373"/>
            </a:xfrm>
            <a:prstGeom prst="rect">
              <a:avLst/>
            </a:prstGeom>
          </p:spPr>
          <p:txBody>
            <a:bodyPr lIns="50800" tIns="50800" rIns="50800" bIns="50800" rtlCol="0" anchor="ctr"/>
            <a:lstStyle/>
            <a:p>
              <a:pPr algn="ctr">
                <a:lnSpc>
                  <a:spcPts val="2969"/>
                </a:lnSpc>
              </a:pPr>
              <a:endParaRPr/>
            </a:p>
          </p:txBody>
        </p:sp>
        <p:sp>
          <p:nvSpPr>
            <p:cNvPr id="26" name="Freeform 10">
              <a:extLst>
                <a:ext uri="{FF2B5EF4-FFF2-40B4-BE49-F238E27FC236}">
                  <a16:creationId xmlns:a16="http://schemas.microsoft.com/office/drawing/2014/main" id="{E7F82D78-29B6-F61B-D6D2-6C899BAC0FA8}"/>
                </a:ext>
              </a:extLst>
            </p:cNvPr>
            <p:cNvSpPr>
              <a:spLocks noChangeAspect="1"/>
            </p:cNvSpPr>
            <p:nvPr/>
          </p:nvSpPr>
          <p:spPr>
            <a:xfrm>
              <a:off x="1996553" y="5725252"/>
              <a:ext cx="4068425" cy="406841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27" name="TextBox 11">
              <a:extLst>
                <a:ext uri="{FF2B5EF4-FFF2-40B4-BE49-F238E27FC236}">
                  <a16:creationId xmlns:a16="http://schemas.microsoft.com/office/drawing/2014/main" id="{989B59C9-1AF1-5E5A-AE1F-B8CC7686D559}"/>
                </a:ext>
              </a:extLst>
            </p:cNvPr>
            <p:cNvSpPr txBox="1"/>
            <p:nvPr/>
          </p:nvSpPr>
          <p:spPr>
            <a:xfrm>
              <a:off x="1723771" y="5752939"/>
              <a:ext cx="359642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10" name="TextBox 21">
              <a:extLst>
                <a:ext uri="{FF2B5EF4-FFF2-40B4-BE49-F238E27FC236}">
                  <a16:creationId xmlns:a16="http://schemas.microsoft.com/office/drawing/2014/main" id="{55AE4A50-5702-AD25-E8AB-EB39FDD1B5D1}"/>
                </a:ext>
              </a:extLst>
            </p:cNvPr>
            <p:cNvSpPr txBox="1"/>
            <p:nvPr/>
          </p:nvSpPr>
          <p:spPr>
            <a:xfrm>
              <a:off x="3318508" y="4421515"/>
              <a:ext cx="3109605" cy="408015"/>
            </a:xfrm>
            <a:prstGeom prst="rect">
              <a:avLst/>
            </a:prstGeom>
          </p:spPr>
          <p:txBody>
            <a:bodyPr wrap="square" lIns="0" tIns="0" rIns="0" bIns="0" rtlCol="0" anchor="t">
              <a:spAutoFit/>
            </a:bodyPr>
            <a:lstStyle/>
            <a:p>
              <a:pPr algn="ctr">
                <a:lnSpc>
                  <a:spcPts val="3359"/>
                </a:lnSpc>
                <a:spcBef>
                  <a:spcPct val="0"/>
                </a:spcBef>
              </a:pPr>
              <a:endParaRPr lang="en-US" sz="2400" b="1" spc="144" dirty="0">
                <a:solidFill>
                  <a:srgbClr val="404040"/>
                </a:solidFill>
                <a:latin typeface="Montserrat" pitchFamily="2" charset="77"/>
              </a:endParaRPr>
            </a:p>
          </p:txBody>
        </p:sp>
        <p:sp>
          <p:nvSpPr>
            <p:cNvPr id="12" name="TextBox 22">
              <a:extLst>
                <a:ext uri="{FF2B5EF4-FFF2-40B4-BE49-F238E27FC236}">
                  <a16:creationId xmlns:a16="http://schemas.microsoft.com/office/drawing/2014/main" id="{B77571B3-F7A4-4EDC-3D40-3D3E9423B01B}"/>
                </a:ext>
              </a:extLst>
            </p:cNvPr>
            <p:cNvSpPr txBox="1"/>
            <p:nvPr/>
          </p:nvSpPr>
          <p:spPr>
            <a:xfrm>
              <a:off x="2845148" y="8705427"/>
              <a:ext cx="2213617" cy="402995"/>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STATISTICS</a:t>
              </a:r>
            </a:p>
          </p:txBody>
        </p:sp>
        <p:sp>
          <p:nvSpPr>
            <p:cNvPr id="13" name="TextBox 23">
              <a:extLst>
                <a:ext uri="{FF2B5EF4-FFF2-40B4-BE49-F238E27FC236}">
                  <a16:creationId xmlns:a16="http://schemas.microsoft.com/office/drawing/2014/main" id="{91E477E6-C3BA-ABD3-0EB5-755DD96DBC3C}"/>
                </a:ext>
              </a:extLst>
            </p:cNvPr>
            <p:cNvSpPr txBox="1"/>
            <p:nvPr/>
          </p:nvSpPr>
          <p:spPr>
            <a:xfrm>
              <a:off x="5317184" y="6811043"/>
              <a:ext cx="2912417" cy="408015"/>
            </a:xfrm>
            <a:prstGeom prst="rect">
              <a:avLst/>
            </a:prstGeom>
          </p:spPr>
          <p:txBody>
            <a:bodyPr wrap="square" lIns="0" tIns="0" rIns="0" bIns="0" rtlCol="0" anchor="t">
              <a:spAutoFit/>
            </a:bodyPr>
            <a:lstStyle/>
            <a:p>
              <a:pPr marL="0" lvl="0" indent="0" algn="ctr">
                <a:lnSpc>
                  <a:spcPts val="3359"/>
                </a:lnSpc>
                <a:spcBef>
                  <a:spcPct val="0"/>
                </a:spcBef>
              </a:pPr>
              <a:endParaRPr lang="en-US" sz="2400" b="1" spc="144" dirty="0">
                <a:solidFill>
                  <a:srgbClr val="404040"/>
                </a:solidFill>
                <a:latin typeface="Montserrat" pitchFamily="2" charset="77"/>
              </a:endParaRPr>
            </a:p>
          </p:txBody>
        </p:sp>
        <p:sp>
          <p:nvSpPr>
            <p:cNvPr id="14" name="TextBox 31">
              <a:extLst>
                <a:ext uri="{FF2B5EF4-FFF2-40B4-BE49-F238E27FC236}">
                  <a16:creationId xmlns:a16="http://schemas.microsoft.com/office/drawing/2014/main" id="{4F53E6B6-969A-9B81-EF55-C9CAD37472DC}"/>
                </a:ext>
              </a:extLst>
            </p:cNvPr>
            <p:cNvSpPr txBox="1"/>
            <p:nvPr/>
          </p:nvSpPr>
          <p:spPr>
            <a:xfrm>
              <a:off x="3168033" y="4064221"/>
              <a:ext cx="2958760" cy="3086783"/>
            </a:xfrm>
            <a:prstGeom prst="rect">
              <a:avLst/>
            </a:prstGeom>
          </p:spPr>
          <p:txBody>
            <a:bodyPr lIns="50800" tIns="50800" rIns="50800" bIns="50800" rtlCol="0" anchor="ctr"/>
            <a:lstStyle/>
            <a:p>
              <a:pPr algn="ctr">
                <a:lnSpc>
                  <a:spcPts val="2969"/>
                </a:lnSpc>
              </a:pPr>
              <a:endParaRPr/>
            </a:p>
          </p:txBody>
        </p:sp>
        <p:sp>
          <p:nvSpPr>
            <p:cNvPr id="21" name="TextBox 21">
              <a:extLst>
                <a:ext uri="{FF2B5EF4-FFF2-40B4-BE49-F238E27FC236}">
                  <a16:creationId xmlns:a16="http://schemas.microsoft.com/office/drawing/2014/main" id="{C3601660-2B76-0074-7E65-19261FDEEB40}"/>
                </a:ext>
              </a:extLst>
            </p:cNvPr>
            <p:cNvSpPr txBox="1"/>
            <p:nvPr/>
          </p:nvSpPr>
          <p:spPr>
            <a:xfrm>
              <a:off x="3283962" y="6655831"/>
              <a:ext cx="2823678"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PREDICTION/ CLASSIFICATION</a:t>
              </a:r>
            </a:p>
          </p:txBody>
        </p:sp>
        <p:sp>
          <p:nvSpPr>
            <p:cNvPr id="36" name="TextBox 22">
              <a:extLst>
                <a:ext uri="{FF2B5EF4-FFF2-40B4-BE49-F238E27FC236}">
                  <a16:creationId xmlns:a16="http://schemas.microsoft.com/office/drawing/2014/main" id="{07A621BB-2603-052E-82E6-CB165CC6C89E}"/>
                </a:ext>
              </a:extLst>
            </p:cNvPr>
            <p:cNvSpPr txBox="1"/>
            <p:nvPr/>
          </p:nvSpPr>
          <p:spPr>
            <a:xfrm>
              <a:off x="4095296" y="4518525"/>
              <a:ext cx="2514310"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MACHINE LEARNING</a:t>
              </a:r>
            </a:p>
          </p:txBody>
        </p:sp>
        <p:sp>
          <p:nvSpPr>
            <p:cNvPr id="37" name="TextBox 21">
              <a:extLst>
                <a:ext uri="{FF2B5EF4-FFF2-40B4-BE49-F238E27FC236}">
                  <a16:creationId xmlns:a16="http://schemas.microsoft.com/office/drawing/2014/main" id="{8B4C3E9C-EC4D-7146-6714-AA27019698AC}"/>
                </a:ext>
              </a:extLst>
            </p:cNvPr>
            <p:cNvSpPr txBox="1"/>
            <p:nvPr/>
          </p:nvSpPr>
          <p:spPr>
            <a:xfrm>
              <a:off x="1996553" y="7589397"/>
              <a:ext cx="1930959"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HYPOTHESIS TESTING</a:t>
              </a:r>
            </a:p>
          </p:txBody>
        </p:sp>
        <p:sp>
          <p:nvSpPr>
            <p:cNvPr id="44" name="TextBox 22">
              <a:extLst>
                <a:ext uri="{FF2B5EF4-FFF2-40B4-BE49-F238E27FC236}">
                  <a16:creationId xmlns:a16="http://schemas.microsoft.com/office/drawing/2014/main" id="{C54C9B8A-7E2F-469B-53EF-4A9726CF1E15}"/>
                </a:ext>
              </a:extLst>
            </p:cNvPr>
            <p:cNvSpPr txBox="1"/>
            <p:nvPr/>
          </p:nvSpPr>
          <p:spPr>
            <a:xfrm>
              <a:off x="1220641" y="4921257"/>
              <a:ext cx="2213617"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DATA SCIENCE</a:t>
              </a:r>
            </a:p>
          </p:txBody>
        </p:sp>
      </p:grpSp>
      <p:sp>
        <p:nvSpPr>
          <p:cNvPr id="3" name="TextBox 2">
            <a:extLst>
              <a:ext uri="{FF2B5EF4-FFF2-40B4-BE49-F238E27FC236}">
                <a16:creationId xmlns:a16="http://schemas.microsoft.com/office/drawing/2014/main" id="{4302F274-5AAB-ADF9-A431-605A1EFAC774}"/>
              </a:ext>
            </a:extLst>
          </p:cNvPr>
          <p:cNvSpPr txBox="1"/>
          <p:nvPr/>
        </p:nvSpPr>
        <p:spPr>
          <a:xfrm>
            <a:off x="8426265" y="9709740"/>
            <a:ext cx="9144000" cy="276999"/>
          </a:xfrm>
          <a:prstGeom prst="rect">
            <a:avLst/>
          </a:prstGeom>
          <a:noFill/>
        </p:spPr>
        <p:txBody>
          <a:bodyPr wrap="square">
            <a:spAutoFit/>
          </a:bodyPr>
          <a:lstStyle/>
          <a:p>
            <a:r>
              <a:rPr lang="en-GB" sz="1200" dirty="0">
                <a:latin typeface="Montserrat" pitchFamily="2" charset="77"/>
              </a:rPr>
              <a:t>[1] </a:t>
            </a:r>
            <a:r>
              <a:rPr lang="en-GB" sz="1200" dirty="0" err="1">
                <a:latin typeface="Montserrat" pitchFamily="2" charset="77"/>
              </a:rPr>
              <a:t>Bzdok</a:t>
            </a:r>
            <a:r>
              <a:rPr lang="en-GB" sz="1200" dirty="0">
                <a:latin typeface="Montserrat" pitchFamily="2" charset="77"/>
              </a:rPr>
              <a:t>, D., Altman, N. &amp; </a:t>
            </a:r>
            <a:r>
              <a:rPr lang="en-GB" sz="1200" dirty="0" err="1">
                <a:latin typeface="Montserrat" pitchFamily="2" charset="77"/>
              </a:rPr>
              <a:t>Krzywinski</a:t>
            </a:r>
            <a:r>
              <a:rPr lang="en-GB" sz="1200" dirty="0">
                <a:latin typeface="Montserrat" pitchFamily="2" charset="77"/>
              </a:rPr>
              <a:t>, M. Statistics versus machine learning. </a:t>
            </a:r>
            <a:r>
              <a:rPr lang="en-GB" sz="1200" i="1" dirty="0">
                <a:latin typeface="Montserrat" pitchFamily="2" charset="77"/>
              </a:rPr>
              <a:t>Nat Methods</a:t>
            </a:r>
            <a:r>
              <a:rPr lang="en-GB" sz="1200" dirty="0">
                <a:latin typeface="Montserrat" pitchFamily="2" charset="77"/>
              </a:rPr>
              <a:t> </a:t>
            </a:r>
            <a:r>
              <a:rPr lang="en-GB" sz="1200" b="1" dirty="0">
                <a:latin typeface="Montserrat" pitchFamily="2" charset="77"/>
              </a:rPr>
              <a:t>15</a:t>
            </a:r>
            <a:r>
              <a:rPr lang="en-GB" sz="1200" dirty="0">
                <a:latin typeface="Montserrat" pitchFamily="2" charset="77"/>
              </a:rPr>
              <a:t>, 233–234 (2018). </a:t>
            </a:r>
          </a:p>
        </p:txBody>
      </p:sp>
      <p:sp>
        <p:nvSpPr>
          <p:cNvPr id="2" name="TextBox 1">
            <a:extLst>
              <a:ext uri="{FF2B5EF4-FFF2-40B4-BE49-F238E27FC236}">
                <a16:creationId xmlns:a16="http://schemas.microsoft.com/office/drawing/2014/main" id="{2F102B2E-27B7-D185-7CA2-A792DBBFE8B2}"/>
              </a:ext>
            </a:extLst>
          </p:cNvPr>
          <p:cNvSpPr txBox="1"/>
          <p:nvPr/>
        </p:nvSpPr>
        <p:spPr>
          <a:xfrm>
            <a:off x="4848674" y="5368312"/>
            <a:ext cx="2434973" cy="646331"/>
          </a:xfrm>
          <a:prstGeom prst="rect">
            <a:avLst/>
          </a:prstGeom>
          <a:noFill/>
        </p:spPr>
        <p:txBody>
          <a:bodyPr wrap="square">
            <a:spAutoFit/>
          </a:bodyPr>
          <a:lstStyle/>
          <a:p>
            <a:pPr marL="0" lvl="0" indent="0" algn="ctr">
              <a:spcBef>
                <a:spcPct val="0"/>
              </a:spcBef>
            </a:pPr>
            <a:r>
              <a:rPr lang="en-US" sz="1800" b="1" spc="144" dirty="0">
                <a:solidFill>
                  <a:srgbClr val="404040"/>
                </a:solidFill>
                <a:latin typeface="Montserrat" pitchFamily="2" charset="77"/>
              </a:rPr>
              <a:t>UNSUPERVISED LEARNING</a:t>
            </a:r>
          </a:p>
        </p:txBody>
      </p:sp>
    </p:spTree>
    <p:extLst>
      <p:ext uri="{BB962C8B-B14F-4D97-AF65-F5344CB8AC3E}">
        <p14:creationId xmlns:p14="http://schemas.microsoft.com/office/powerpoint/2010/main" val="73428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
            <a:extLst>
              <a:ext uri="{FF2B5EF4-FFF2-40B4-BE49-F238E27FC236}">
                <a16:creationId xmlns:a16="http://schemas.microsoft.com/office/drawing/2014/main" id="{78C9D430-6BCB-1211-53E9-4C53F731D7DF}"/>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2" name="TextBox 31">
            <a:extLst>
              <a:ext uri="{FF2B5EF4-FFF2-40B4-BE49-F238E27FC236}">
                <a16:creationId xmlns:a16="http://schemas.microsoft.com/office/drawing/2014/main" id="{112A7075-2C88-8741-7EB7-9713468CAFDE}"/>
              </a:ext>
            </a:extLst>
          </p:cNvPr>
          <p:cNvSpPr txBox="1"/>
          <p:nvPr/>
        </p:nvSpPr>
        <p:spPr>
          <a:xfrm>
            <a:off x="8034606" y="2952747"/>
            <a:ext cx="9338994" cy="5569794"/>
          </a:xfrm>
          <a:prstGeom prst="rect">
            <a:avLst/>
          </a:prstGeom>
          <a:noFill/>
        </p:spPr>
        <p:txBody>
          <a:bodyPr wrap="square">
            <a:spAutoFit/>
          </a:bodyPr>
          <a:lstStyle/>
          <a:p>
            <a:pPr>
              <a:lnSpc>
                <a:spcPct val="150000"/>
              </a:lnSpc>
            </a:pPr>
            <a:r>
              <a:rPr lang="en-DK" sz="2400" b="1" dirty="0">
                <a:effectLst/>
                <a:latin typeface="Montserrat" pitchFamily="2" charset="77"/>
                <a:ea typeface="Times New Roman" panose="02020603050405020304" pitchFamily="18" charset="0"/>
              </a:rPr>
              <a:t>MACHINE LEARNING:</a:t>
            </a:r>
            <a:r>
              <a:rPr lang="en-DK" sz="2400" dirty="0">
                <a:effectLst/>
                <a:latin typeface="Montserrat" pitchFamily="2" charset="77"/>
                <a:ea typeface="Times New Roman" panose="02020603050405020304" pitchFamily="18" charset="0"/>
              </a:rPr>
              <a:t> </a:t>
            </a:r>
          </a:p>
          <a:p>
            <a:pPr marL="342900" indent="-342900">
              <a:lnSpc>
                <a:spcPct val="150000"/>
              </a:lnSpc>
              <a:buFont typeface="Arial" panose="020B0604020202020204" pitchFamily="34" charset="0"/>
              <a:buChar char="•"/>
            </a:pPr>
            <a:r>
              <a:rPr lang="en-DK" sz="2400" dirty="0">
                <a:effectLst/>
                <a:latin typeface="Montserrat" pitchFamily="2" charset="77"/>
                <a:ea typeface="Times New Roman" panose="02020603050405020304" pitchFamily="18" charset="0"/>
              </a:rPr>
              <a:t>Purpose is prediction</a:t>
            </a:r>
            <a:r>
              <a:rPr lang="en-US" sz="2400" dirty="0">
                <a:effectLst/>
                <a:latin typeface="Montserrat" pitchFamily="2" charset="77"/>
                <a:ea typeface="Times New Roman" panose="02020603050405020304" pitchFamily="18" charset="0"/>
              </a:rPr>
              <a:t>, </a:t>
            </a:r>
            <a:r>
              <a:rPr lang="en-US" sz="2400" dirty="0">
                <a:latin typeface="Montserrat" pitchFamily="2" charset="77"/>
                <a:ea typeface="Times New Roman" panose="02020603050405020304" pitchFamily="18" charset="0"/>
              </a:rPr>
              <a:t>finding</a:t>
            </a:r>
            <a:r>
              <a:rPr lang="en-US" sz="2400" dirty="0">
                <a:effectLst/>
                <a:latin typeface="Montserrat" pitchFamily="2" charset="77"/>
                <a:ea typeface="Times New Roman" panose="02020603050405020304" pitchFamily="18" charset="0"/>
              </a:rPr>
              <a:t> </a:t>
            </a:r>
            <a:r>
              <a:rPr lang="en-DK" sz="2400" dirty="0">
                <a:effectLst/>
                <a:latin typeface="Montserrat" pitchFamily="2" charset="77"/>
                <a:ea typeface="Times New Roman" panose="02020603050405020304" pitchFamily="18" charset="0"/>
              </a:rPr>
              <a:t>patterns in </a:t>
            </a:r>
            <a:r>
              <a:rPr lang="en-US" sz="2400" dirty="0">
                <a:effectLst/>
                <a:latin typeface="Montserrat" pitchFamily="2" charset="77"/>
                <a:ea typeface="Times New Roman" panose="02020603050405020304" pitchFamily="18" charset="0"/>
              </a:rPr>
              <a:t>large</a:t>
            </a:r>
            <a:r>
              <a:rPr lang="en-DK" sz="2400" dirty="0">
                <a:effectLst/>
                <a:latin typeface="Montserrat" pitchFamily="2" charset="77"/>
                <a:ea typeface="Times New Roman" panose="02020603050405020304" pitchFamily="18" charset="0"/>
              </a:rPr>
              <a:t> dat</a:t>
            </a:r>
            <a:r>
              <a:rPr lang="en-US" sz="2400" dirty="0">
                <a:effectLst/>
                <a:latin typeface="Montserrat" pitchFamily="2" charset="77"/>
                <a:ea typeface="Times New Roman" panose="02020603050405020304" pitchFamily="18" charset="0"/>
              </a:rPr>
              <a:t>a</a:t>
            </a:r>
            <a:endParaRPr lang="en-DK" sz="2400" dirty="0">
              <a:latin typeface="Montserrat" pitchFamily="2" charset="77"/>
              <a:ea typeface="Times New Roman" panose="02020603050405020304" pitchFamily="18" charset="0"/>
            </a:endParaRPr>
          </a:p>
          <a:p>
            <a:pPr>
              <a:lnSpc>
                <a:spcPct val="150000"/>
              </a:lnSpc>
            </a:pPr>
            <a:r>
              <a:rPr lang="en-DK" sz="2400" dirty="0">
                <a:effectLst/>
                <a:latin typeface="Montserrat" pitchFamily="2" charset="77"/>
                <a:ea typeface="Times New Roman" panose="02020603050405020304" pitchFamily="18" charset="0"/>
              </a:rPr>
              <a:t> </a:t>
            </a:r>
          </a:p>
          <a:p>
            <a:pPr marL="342900" indent="-342900">
              <a:lnSpc>
                <a:spcPct val="150000"/>
              </a:lnSpc>
              <a:buFont typeface="Arial" panose="020B0604020202020204" pitchFamily="34" charset="0"/>
              <a:buChar char="•"/>
            </a:pPr>
            <a:r>
              <a:rPr lang="en-DK" sz="2400" dirty="0">
                <a:latin typeface="Montserrat" pitchFamily="2" charset="77"/>
                <a:ea typeface="Times New Roman" panose="02020603050405020304" pitchFamily="18" charset="0"/>
              </a:rPr>
              <a:t>Makes </a:t>
            </a:r>
            <a:r>
              <a:rPr lang="en-DK" sz="2400" dirty="0">
                <a:effectLst/>
                <a:latin typeface="Montserrat" pitchFamily="2" charset="77"/>
                <a:ea typeface="Times New Roman" panose="02020603050405020304" pitchFamily="18" charset="0"/>
              </a:rPr>
              <a:t>minimal assumptions about the data </a:t>
            </a:r>
          </a:p>
          <a:p>
            <a:pPr>
              <a:lnSpc>
                <a:spcPct val="150000"/>
              </a:lnSpc>
            </a:pPr>
            <a:endParaRPr lang="en-DK" sz="2400" dirty="0">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US" sz="2400" dirty="0">
                <a:latin typeface="Montserrat" pitchFamily="2" charset="77"/>
                <a:ea typeface="Times New Roman" panose="02020603050405020304" pitchFamily="18" charset="0"/>
              </a:rPr>
              <a:t>When the </a:t>
            </a:r>
            <a:r>
              <a:rPr lang="en-DK" sz="2400" dirty="0">
                <a:effectLst/>
                <a:latin typeface="Montserrat" pitchFamily="2" charset="77"/>
                <a:ea typeface="Times New Roman" panose="02020603050405020304" pitchFamily="18" charset="0"/>
              </a:rPr>
              <a:t>number of input variables exceed observation</a:t>
            </a:r>
          </a:p>
          <a:p>
            <a:pPr marL="342900" indent="-342900">
              <a:lnSpc>
                <a:spcPct val="150000"/>
              </a:lnSpc>
              <a:buFont typeface="Arial" panose="020B0604020202020204" pitchFamily="34" charset="0"/>
              <a:buChar char="•"/>
            </a:pPr>
            <a:r>
              <a:rPr lang="en-DK" sz="2400" dirty="0">
                <a:latin typeface="Montserrat" pitchFamily="2" charset="77"/>
                <a:ea typeface="Times New Roman" panose="02020603050405020304" pitchFamily="18" charset="0"/>
              </a:rPr>
              <a:t>Appropriate for </a:t>
            </a:r>
            <a:r>
              <a:rPr lang="en-DK" sz="2400" dirty="0">
                <a:effectLst/>
                <a:latin typeface="Montserrat" pitchFamily="2" charset="77"/>
                <a:ea typeface="Times New Roman" panose="02020603050405020304" pitchFamily="18" charset="0"/>
              </a:rPr>
              <a:t>complicated nonlinear interactions </a:t>
            </a:r>
          </a:p>
          <a:p>
            <a:pPr marL="342900" indent="-342900">
              <a:lnSpc>
                <a:spcPct val="150000"/>
              </a:lnSpc>
              <a:buFont typeface="Arial" panose="020B0604020202020204" pitchFamily="34" charset="0"/>
              <a:buChar char="•"/>
            </a:pPr>
            <a:endParaRPr lang="en-GB" sz="2400" dirty="0">
              <a:latin typeface="Montserrat" pitchFamily="2" charset="77"/>
            </a:endParaRPr>
          </a:p>
          <a:p>
            <a:pPr marL="342900" indent="-342900">
              <a:lnSpc>
                <a:spcPct val="150000"/>
              </a:lnSpc>
              <a:buFont typeface="Arial" panose="020B0604020202020204" pitchFamily="34" charset="0"/>
              <a:buChar char="•"/>
            </a:pPr>
            <a:r>
              <a:rPr lang="en-GB" sz="2400" dirty="0">
                <a:latin typeface="Montserrat" pitchFamily="2" charset="77"/>
              </a:rPr>
              <a:t>Provide a degree of interpretability, but tends to sacrifice interpretability for predictive power</a:t>
            </a:r>
            <a:r>
              <a:rPr lang="en-GB" sz="1600" dirty="0">
                <a:latin typeface="Montserrat" pitchFamily="2" charset="77"/>
              </a:rPr>
              <a:t>[1].</a:t>
            </a:r>
            <a:endParaRPr lang="en-GB" sz="2400" dirty="0"/>
          </a:p>
        </p:txBody>
      </p:sp>
      <p:sp>
        <p:nvSpPr>
          <p:cNvPr id="35" name="TextBox 12">
            <a:extLst>
              <a:ext uri="{FF2B5EF4-FFF2-40B4-BE49-F238E27FC236}">
                <a16:creationId xmlns:a16="http://schemas.microsoft.com/office/drawing/2014/main" id="{FBBD09A0-5008-D303-3B1C-C34F8951916F}"/>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grpSp>
        <p:nvGrpSpPr>
          <p:cNvPr id="47" name="Group 46">
            <a:extLst>
              <a:ext uri="{FF2B5EF4-FFF2-40B4-BE49-F238E27FC236}">
                <a16:creationId xmlns:a16="http://schemas.microsoft.com/office/drawing/2014/main" id="{2443EFB4-EC0C-1DC9-06DE-C9535C89CB9B}"/>
              </a:ext>
            </a:extLst>
          </p:cNvPr>
          <p:cNvGrpSpPr/>
          <p:nvPr/>
        </p:nvGrpSpPr>
        <p:grpSpPr>
          <a:xfrm>
            <a:off x="694287" y="2808433"/>
            <a:ext cx="7370092" cy="6762905"/>
            <a:chOff x="859509" y="3177764"/>
            <a:chExt cx="7370092" cy="6762905"/>
          </a:xfrm>
        </p:grpSpPr>
        <p:sp>
          <p:nvSpPr>
            <p:cNvPr id="42" name="Freeform 13">
              <a:extLst>
                <a:ext uri="{FF2B5EF4-FFF2-40B4-BE49-F238E27FC236}">
                  <a16:creationId xmlns:a16="http://schemas.microsoft.com/office/drawing/2014/main" id="{95DD5621-3C67-8CE6-4E43-A7D05CF6F647}"/>
                </a:ext>
              </a:extLst>
            </p:cNvPr>
            <p:cNvSpPr>
              <a:spLocks noChangeAspect="1"/>
            </p:cNvSpPr>
            <p:nvPr/>
          </p:nvSpPr>
          <p:spPr>
            <a:xfrm>
              <a:off x="859509" y="3177764"/>
              <a:ext cx="6762905" cy="676290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1">
                <a:alpha val="10296"/>
              </a:schemeClr>
            </a:solidFill>
            <a:ln w="19050">
              <a:solidFill>
                <a:srgbClr val="3B4A52">
                  <a:alpha val="60000"/>
                </a:srgbClr>
              </a:solidFill>
            </a:ln>
          </p:spPr>
          <p:txBody>
            <a:bodyPr/>
            <a:lstStyle/>
            <a:p>
              <a:endParaRPr lang="en-DK" dirty="0"/>
            </a:p>
          </p:txBody>
        </p:sp>
        <p:sp>
          <p:nvSpPr>
            <p:cNvPr id="31" name="TextBox 8">
              <a:extLst>
                <a:ext uri="{FF2B5EF4-FFF2-40B4-BE49-F238E27FC236}">
                  <a16:creationId xmlns:a16="http://schemas.microsoft.com/office/drawing/2014/main" id="{B7ED4B62-5646-5CAE-0774-55633811EA4A}"/>
                </a:ext>
              </a:extLst>
            </p:cNvPr>
            <p:cNvSpPr txBox="1"/>
            <p:nvPr/>
          </p:nvSpPr>
          <p:spPr>
            <a:xfrm>
              <a:off x="4435370" y="5960517"/>
              <a:ext cx="358037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33" name="Freeform 13">
              <a:extLst>
                <a:ext uri="{FF2B5EF4-FFF2-40B4-BE49-F238E27FC236}">
                  <a16:creationId xmlns:a16="http://schemas.microsoft.com/office/drawing/2014/main" id="{7ABC0E83-9441-5369-53F7-A4D9DC31D7A1}"/>
                </a:ext>
              </a:extLst>
            </p:cNvPr>
            <p:cNvSpPr>
              <a:spLocks noChangeAspect="1"/>
            </p:cNvSpPr>
            <p:nvPr/>
          </p:nvSpPr>
          <p:spPr>
            <a:xfrm>
              <a:off x="3318629" y="4202912"/>
              <a:ext cx="4067645" cy="406841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34" name="TextBox 14">
              <a:extLst>
                <a:ext uri="{FF2B5EF4-FFF2-40B4-BE49-F238E27FC236}">
                  <a16:creationId xmlns:a16="http://schemas.microsoft.com/office/drawing/2014/main" id="{D73C5DF1-6A54-6728-7808-08266946AFDE}"/>
                </a:ext>
              </a:extLst>
            </p:cNvPr>
            <p:cNvSpPr txBox="1"/>
            <p:nvPr/>
          </p:nvSpPr>
          <p:spPr>
            <a:xfrm>
              <a:off x="3248095" y="4365282"/>
              <a:ext cx="3596423" cy="3676373"/>
            </a:xfrm>
            <a:prstGeom prst="rect">
              <a:avLst/>
            </a:prstGeom>
          </p:spPr>
          <p:txBody>
            <a:bodyPr lIns="50800" tIns="50800" rIns="50800" bIns="50800" rtlCol="0" anchor="ctr"/>
            <a:lstStyle/>
            <a:p>
              <a:pPr algn="ctr">
                <a:lnSpc>
                  <a:spcPts val="2969"/>
                </a:lnSpc>
              </a:pPr>
              <a:endParaRPr/>
            </a:p>
          </p:txBody>
        </p:sp>
        <p:sp>
          <p:nvSpPr>
            <p:cNvPr id="26" name="Freeform 10">
              <a:extLst>
                <a:ext uri="{FF2B5EF4-FFF2-40B4-BE49-F238E27FC236}">
                  <a16:creationId xmlns:a16="http://schemas.microsoft.com/office/drawing/2014/main" id="{E7F82D78-29B6-F61B-D6D2-6C899BAC0FA8}"/>
                </a:ext>
              </a:extLst>
            </p:cNvPr>
            <p:cNvSpPr>
              <a:spLocks noChangeAspect="1"/>
            </p:cNvSpPr>
            <p:nvPr/>
          </p:nvSpPr>
          <p:spPr>
            <a:xfrm>
              <a:off x="1996553" y="5725252"/>
              <a:ext cx="4068425" cy="406841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27" name="TextBox 11">
              <a:extLst>
                <a:ext uri="{FF2B5EF4-FFF2-40B4-BE49-F238E27FC236}">
                  <a16:creationId xmlns:a16="http://schemas.microsoft.com/office/drawing/2014/main" id="{989B59C9-1AF1-5E5A-AE1F-B8CC7686D559}"/>
                </a:ext>
              </a:extLst>
            </p:cNvPr>
            <p:cNvSpPr txBox="1"/>
            <p:nvPr/>
          </p:nvSpPr>
          <p:spPr>
            <a:xfrm>
              <a:off x="1723771" y="5752939"/>
              <a:ext cx="359642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10" name="TextBox 21">
              <a:extLst>
                <a:ext uri="{FF2B5EF4-FFF2-40B4-BE49-F238E27FC236}">
                  <a16:creationId xmlns:a16="http://schemas.microsoft.com/office/drawing/2014/main" id="{55AE4A50-5702-AD25-E8AB-EB39FDD1B5D1}"/>
                </a:ext>
              </a:extLst>
            </p:cNvPr>
            <p:cNvSpPr txBox="1"/>
            <p:nvPr/>
          </p:nvSpPr>
          <p:spPr>
            <a:xfrm>
              <a:off x="3318508" y="4421515"/>
              <a:ext cx="3109605" cy="408015"/>
            </a:xfrm>
            <a:prstGeom prst="rect">
              <a:avLst/>
            </a:prstGeom>
          </p:spPr>
          <p:txBody>
            <a:bodyPr wrap="square" lIns="0" tIns="0" rIns="0" bIns="0" rtlCol="0" anchor="t">
              <a:spAutoFit/>
            </a:bodyPr>
            <a:lstStyle/>
            <a:p>
              <a:pPr algn="ctr">
                <a:lnSpc>
                  <a:spcPts val="3359"/>
                </a:lnSpc>
                <a:spcBef>
                  <a:spcPct val="0"/>
                </a:spcBef>
              </a:pPr>
              <a:endParaRPr lang="en-US" sz="2400" b="1" spc="144" dirty="0">
                <a:solidFill>
                  <a:srgbClr val="404040"/>
                </a:solidFill>
                <a:latin typeface="Montserrat" pitchFamily="2" charset="77"/>
              </a:endParaRPr>
            </a:p>
          </p:txBody>
        </p:sp>
        <p:sp>
          <p:nvSpPr>
            <p:cNvPr id="12" name="TextBox 22">
              <a:extLst>
                <a:ext uri="{FF2B5EF4-FFF2-40B4-BE49-F238E27FC236}">
                  <a16:creationId xmlns:a16="http://schemas.microsoft.com/office/drawing/2014/main" id="{B77571B3-F7A4-4EDC-3D40-3D3E9423B01B}"/>
                </a:ext>
              </a:extLst>
            </p:cNvPr>
            <p:cNvSpPr txBox="1"/>
            <p:nvPr/>
          </p:nvSpPr>
          <p:spPr>
            <a:xfrm>
              <a:off x="2845148" y="8705427"/>
              <a:ext cx="2213617" cy="402995"/>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STATISTICS</a:t>
              </a:r>
            </a:p>
          </p:txBody>
        </p:sp>
        <p:sp>
          <p:nvSpPr>
            <p:cNvPr id="13" name="TextBox 23">
              <a:extLst>
                <a:ext uri="{FF2B5EF4-FFF2-40B4-BE49-F238E27FC236}">
                  <a16:creationId xmlns:a16="http://schemas.microsoft.com/office/drawing/2014/main" id="{91E477E6-C3BA-ABD3-0EB5-755DD96DBC3C}"/>
                </a:ext>
              </a:extLst>
            </p:cNvPr>
            <p:cNvSpPr txBox="1"/>
            <p:nvPr/>
          </p:nvSpPr>
          <p:spPr>
            <a:xfrm>
              <a:off x="5317184" y="6811043"/>
              <a:ext cx="2912417" cy="408015"/>
            </a:xfrm>
            <a:prstGeom prst="rect">
              <a:avLst/>
            </a:prstGeom>
          </p:spPr>
          <p:txBody>
            <a:bodyPr wrap="square" lIns="0" tIns="0" rIns="0" bIns="0" rtlCol="0" anchor="t">
              <a:spAutoFit/>
            </a:bodyPr>
            <a:lstStyle/>
            <a:p>
              <a:pPr marL="0" lvl="0" indent="0" algn="ctr">
                <a:lnSpc>
                  <a:spcPts val="3359"/>
                </a:lnSpc>
                <a:spcBef>
                  <a:spcPct val="0"/>
                </a:spcBef>
              </a:pPr>
              <a:endParaRPr lang="en-US" sz="2400" b="1" spc="144" dirty="0">
                <a:solidFill>
                  <a:srgbClr val="404040"/>
                </a:solidFill>
                <a:latin typeface="Montserrat" pitchFamily="2" charset="77"/>
              </a:endParaRPr>
            </a:p>
          </p:txBody>
        </p:sp>
        <p:sp>
          <p:nvSpPr>
            <p:cNvPr id="14" name="TextBox 31">
              <a:extLst>
                <a:ext uri="{FF2B5EF4-FFF2-40B4-BE49-F238E27FC236}">
                  <a16:creationId xmlns:a16="http://schemas.microsoft.com/office/drawing/2014/main" id="{4F53E6B6-969A-9B81-EF55-C9CAD37472DC}"/>
                </a:ext>
              </a:extLst>
            </p:cNvPr>
            <p:cNvSpPr txBox="1"/>
            <p:nvPr/>
          </p:nvSpPr>
          <p:spPr>
            <a:xfrm>
              <a:off x="3168033" y="4064221"/>
              <a:ext cx="2958760" cy="3086783"/>
            </a:xfrm>
            <a:prstGeom prst="rect">
              <a:avLst/>
            </a:prstGeom>
          </p:spPr>
          <p:txBody>
            <a:bodyPr lIns="50800" tIns="50800" rIns="50800" bIns="50800" rtlCol="0" anchor="ctr"/>
            <a:lstStyle/>
            <a:p>
              <a:pPr algn="ctr">
                <a:lnSpc>
                  <a:spcPts val="2969"/>
                </a:lnSpc>
              </a:pPr>
              <a:endParaRPr/>
            </a:p>
          </p:txBody>
        </p:sp>
        <p:sp>
          <p:nvSpPr>
            <p:cNvPr id="36" name="TextBox 22">
              <a:extLst>
                <a:ext uri="{FF2B5EF4-FFF2-40B4-BE49-F238E27FC236}">
                  <a16:creationId xmlns:a16="http://schemas.microsoft.com/office/drawing/2014/main" id="{07A621BB-2603-052E-82E6-CB165CC6C89E}"/>
                </a:ext>
              </a:extLst>
            </p:cNvPr>
            <p:cNvSpPr txBox="1"/>
            <p:nvPr/>
          </p:nvSpPr>
          <p:spPr>
            <a:xfrm>
              <a:off x="4095296" y="4518525"/>
              <a:ext cx="2514310"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MACHINE LEARNING</a:t>
              </a:r>
            </a:p>
          </p:txBody>
        </p:sp>
        <p:sp>
          <p:nvSpPr>
            <p:cNvPr id="37" name="TextBox 21">
              <a:extLst>
                <a:ext uri="{FF2B5EF4-FFF2-40B4-BE49-F238E27FC236}">
                  <a16:creationId xmlns:a16="http://schemas.microsoft.com/office/drawing/2014/main" id="{8B4C3E9C-EC4D-7146-6714-AA27019698AC}"/>
                </a:ext>
              </a:extLst>
            </p:cNvPr>
            <p:cNvSpPr txBox="1"/>
            <p:nvPr/>
          </p:nvSpPr>
          <p:spPr>
            <a:xfrm>
              <a:off x="1996553" y="7589397"/>
              <a:ext cx="1930959"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HYPOTHESIS TESTING</a:t>
              </a:r>
            </a:p>
          </p:txBody>
        </p:sp>
        <p:sp>
          <p:nvSpPr>
            <p:cNvPr id="41" name="TextBox 40">
              <a:extLst>
                <a:ext uri="{FF2B5EF4-FFF2-40B4-BE49-F238E27FC236}">
                  <a16:creationId xmlns:a16="http://schemas.microsoft.com/office/drawing/2014/main" id="{1D427C31-0148-46AD-6495-F2E11BAC7405}"/>
                </a:ext>
              </a:extLst>
            </p:cNvPr>
            <p:cNvSpPr txBox="1"/>
            <p:nvPr/>
          </p:nvSpPr>
          <p:spPr>
            <a:xfrm>
              <a:off x="5013896" y="5737643"/>
              <a:ext cx="2434973" cy="646331"/>
            </a:xfrm>
            <a:prstGeom prst="rect">
              <a:avLst/>
            </a:prstGeom>
            <a:noFill/>
          </p:spPr>
          <p:txBody>
            <a:bodyPr wrap="square">
              <a:spAutoFit/>
            </a:bodyPr>
            <a:lstStyle/>
            <a:p>
              <a:pPr marL="0" lvl="0" indent="0" algn="ctr">
                <a:spcBef>
                  <a:spcPct val="0"/>
                </a:spcBef>
              </a:pPr>
              <a:r>
                <a:rPr lang="en-US" sz="1800" b="1" spc="144" dirty="0">
                  <a:solidFill>
                    <a:srgbClr val="404040"/>
                  </a:solidFill>
                  <a:latin typeface="Montserrat" pitchFamily="2" charset="77"/>
                </a:rPr>
                <a:t>UNSUPERVISED LEARNING</a:t>
              </a:r>
            </a:p>
          </p:txBody>
        </p:sp>
        <p:sp>
          <p:nvSpPr>
            <p:cNvPr id="44" name="TextBox 22">
              <a:extLst>
                <a:ext uri="{FF2B5EF4-FFF2-40B4-BE49-F238E27FC236}">
                  <a16:creationId xmlns:a16="http://schemas.microsoft.com/office/drawing/2014/main" id="{C54C9B8A-7E2F-469B-53EF-4A9726CF1E15}"/>
                </a:ext>
              </a:extLst>
            </p:cNvPr>
            <p:cNvSpPr txBox="1"/>
            <p:nvPr/>
          </p:nvSpPr>
          <p:spPr>
            <a:xfrm>
              <a:off x="1220641" y="4921257"/>
              <a:ext cx="2213617"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DATA SCIENCE</a:t>
              </a:r>
            </a:p>
          </p:txBody>
        </p:sp>
      </p:grpSp>
      <p:sp>
        <p:nvSpPr>
          <p:cNvPr id="49" name="TextBox 48">
            <a:extLst>
              <a:ext uri="{FF2B5EF4-FFF2-40B4-BE49-F238E27FC236}">
                <a16:creationId xmlns:a16="http://schemas.microsoft.com/office/drawing/2014/main" id="{D868C197-C7C5-2FD9-EB93-7DF739AB9609}"/>
              </a:ext>
            </a:extLst>
          </p:cNvPr>
          <p:cNvSpPr txBox="1"/>
          <p:nvPr/>
        </p:nvSpPr>
        <p:spPr>
          <a:xfrm>
            <a:off x="8132103" y="9579856"/>
            <a:ext cx="9144000" cy="276999"/>
          </a:xfrm>
          <a:prstGeom prst="rect">
            <a:avLst/>
          </a:prstGeom>
          <a:noFill/>
        </p:spPr>
        <p:txBody>
          <a:bodyPr wrap="square">
            <a:spAutoFit/>
          </a:bodyPr>
          <a:lstStyle/>
          <a:p>
            <a:r>
              <a:rPr lang="en-GB" sz="1200" dirty="0">
                <a:latin typeface="Montserrat" pitchFamily="2" charset="77"/>
              </a:rPr>
              <a:t>[1] </a:t>
            </a:r>
            <a:r>
              <a:rPr lang="en-GB" sz="1200" dirty="0" err="1">
                <a:latin typeface="Montserrat" pitchFamily="2" charset="77"/>
              </a:rPr>
              <a:t>Bzdok</a:t>
            </a:r>
            <a:r>
              <a:rPr lang="en-GB" sz="1200" dirty="0">
                <a:latin typeface="Montserrat" pitchFamily="2" charset="77"/>
              </a:rPr>
              <a:t>, D., Altman, N. &amp; </a:t>
            </a:r>
            <a:r>
              <a:rPr lang="en-GB" sz="1200" dirty="0" err="1">
                <a:latin typeface="Montserrat" pitchFamily="2" charset="77"/>
              </a:rPr>
              <a:t>Krzywinski</a:t>
            </a:r>
            <a:r>
              <a:rPr lang="en-GB" sz="1200" dirty="0">
                <a:latin typeface="Montserrat" pitchFamily="2" charset="77"/>
              </a:rPr>
              <a:t>, M. Statistics versus machine learning. </a:t>
            </a:r>
            <a:r>
              <a:rPr lang="en-GB" sz="1200" i="1" dirty="0">
                <a:latin typeface="Montserrat" pitchFamily="2" charset="77"/>
              </a:rPr>
              <a:t>Nat Methods</a:t>
            </a:r>
            <a:r>
              <a:rPr lang="en-GB" sz="1200" dirty="0">
                <a:latin typeface="Montserrat" pitchFamily="2" charset="77"/>
              </a:rPr>
              <a:t> </a:t>
            </a:r>
            <a:r>
              <a:rPr lang="en-GB" sz="1200" b="1" dirty="0">
                <a:latin typeface="Montserrat" pitchFamily="2" charset="77"/>
              </a:rPr>
              <a:t>15</a:t>
            </a:r>
            <a:r>
              <a:rPr lang="en-GB" sz="1200" dirty="0">
                <a:latin typeface="Montserrat" pitchFamily="2" charset="77"/>
              </a:rPr>
              <a:t>, 233–234 (2018). </a:t>
            </a:r>
          </a:p>
        </p:txBody>
      </p:sp>
      <p:sp>
        <p:nvSpPr>
          <p:cNvPr id="3" name="TextBox 21">
            <a:extLst>
              <a:ext uri="{FF2B5EF4-FFF2-40B4-BE49-F238E27FC236}">
                <a16:creationId xmlns:a16="http://schemas.microsoft.com/office/drawing/2014/main" id="{702A9013-C66A-0BEF-D201-8D8B9B70D2CF}"/>
              </a:ext>
            </a:extLst>
          </p:cNvPr>
          <p:cNvSpPr txBox="1"/>
          <p:nvPr/>
        </p:nvSpPr>
        <p:spPr>
          <a:xfrm>
            <a:off x="3118740" y="6286500"/>
            <a:ext cx="2823678"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PREDICTION/ CLASSIFICATION</a:t>
            </a:r>
          </a:p>
        </p:txBody>
      </p:sp>
    </p:spTree>
    <p:extLst>
      <p:ext uri="{BB962C8B-B14F-4D97-AF65-F5344CB8AC3E}">
        <p14:creationId xmlns:p14="http://schemas.microsoft.com/office/powerpoint/2010/main" val="135144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Freeform 4"/>
          <p:cNvSpPr/>
          <p:nvPr/>
        </p:nvSpPr>
        <p:spPr>
          <a:xfrm>
            <a:off x="0" y="1"/>
            <a:ext cx="1295400"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7" name="TextBox 7"/>
          <p:cNvSpPr txBox="1"/>
          <p:nvPr/>
        </p:nvSpPr>
        <p:spPr>
          <a:xfrm>
            <a:off x="5105400" y="1080000"/>
            <a:ext cx="8077200" cy="952953"/>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HYPOTHESIS TESTING</a:t>
            </a:r>
          </a:p>
        </p:txBody>
      </p:sp>
      <p:sp>
        <p:nvSpPr>
          <p:cNvPr id="8" name="TextBox 8"/>
          <p:cNvSpPr txBox="1"/>
          <p:nvPr/>
        </p:nvSpPr>
        <p:spPr>
          <a:xfrm>
            <a:off x="2327684" y="2607324"/>
            <a:ext cx="14664916" cy="3983976"/>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Questions that boil down to: </a:t>
            </a:r>
          </a:p>
          <a:p>
            <a:pPr>
              <a:lnSpc>
                <a:spcPts val="4480"/>
              </a:lnSpc>
            </a:pPr>
            <a:r>
              <a:rPr lang="en-US" sz="2800" i="1" dirty="0">
                <a:solidFill>
                  <a:srgbClr val="404040"/>
                </a:solidFill>
                <a:latin typeface="Montserrat" pitchFamily="2" charset="77"/>
              </a:rPr>
              <a:t>Is there a difference in feature A between these two or more groups?</a:t>
            </a:r>
          </a:p>
          <a:p>
            <a:pPr>
              <a:lnSpc>
                <a:spcPts val="4480"/>
              </a:lnSpc>
            </a:pPr>
            <a:endParaRPr lang="en-US" sz="2800" i="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 bacterial load higher in colon swaps of cancer patients?</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 expression of gene A higher in tumor samples?</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there a difference in median height between men and women?</a:t>
            </a:r>
          </a:p>
          <a:p>
            <a:pPr>
              <a:lnSpc>
                <a:spcPts val="4480"/>
              </a:lnSpc>
            </a:pPr>
            <a:endParaRPr lang="en-US" sz="2800" dirty="0">
              <a:solidFill>
                <a:srgbClr val="404040"/>
              </a:solidFill>
              <a:latin typeface="Montserrat" pitchFamily="2" charset="77"/>
            </a:endParaRPr>
          </a:p>
        </p:txBody>
      </p:sp>
      <p:sp>
        <p:nvSpPr>
          <p:cNvPr id="6" name="Freeform 4">
            <a:extLst>
              <a:ext uri="{FF2B5EF4-FFF2-40B4-BE49-F238E27FC236}">
                <a16:creationId xmlns:a16="http://schemas.microsoft.com/office/drawing/2014/main" id="{2E25449F-6A07-9DEB-2D79-4A58321C0216}"/>
              </a:ext>
            </a:extLst>
          </p:cNvPr>
          <p:cNvSpPr/>
          <p:nvPr/>
        </p:nvSpPr>
        <p:spPr>
          <a:xfrm>
            <a:off x="1295400" y="6591300"/>
            <a:ext cx="16992600" cy="3697357"/>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a:p>
        </p:txBody>
      </p:sp>
      <p:pic>
        <p:nvPicPr>
          <p:cNvPr id="9" name="Picture 8" descr="A diagram of a normal distribution&#10;&#10;Description automatically generated">
            <a:extLst>
              <a:ext uri="{FF2B5EF4-FFF2-40B4-BE49-F238E27FC236}">
                <a16:creationId xmlns:a16="http://schemas.microsoft.com/office/drawing/2014/main" id="{9C094FAD-C3E3-3C0C-93B4-FDDA11369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684" y="6743700"/>
            <a:ext cx="8721316" cy="3357940"/>
          </a:xfrm>
          <a:prstGeom prst="rect">
            <a:avLst/>
          </a:prstGeom>
        </p:spPr>
      </p:pic>
      <p:pic>
        <p:nvPicPr>
          <p:cNvPr id="10" name="Picture 9" descr="A blue and black logo&#10;&#10;Description automatically generated">
            <a:extLst>
              <a:ext uri="{FF2B5EF4-FFF2-40B4-BE49-F238E27FC236}">
                <a16:creationId xmlns:a16="http://schemas.microsoft.com/office/drawing/2014/main" id="{4E204B39-FE82-C073-3049-90FA6BAC373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8">
            <a:extLst>
              <a:ext uri="{FF2B5EF4-FFF2-40B4-BE49-F238E27FC236}">
                <a16:creationId xmlns:a16="http://schemas.microsoft.com/office/drawing/2014/main" id="{33AE7A81-D668-71C0-AD3C-7384D9FCE50A}"/>
              </a:ext>
            </a:extLst>
          </p:cNvPr>
          <p:cNvSpPr txBox="1"/>
          <p:nvPr/>
        </p:nvSpPr>
        <p:spPr>
          <a:xfrm>
            <a:off x="12395112" y="7313612"/>
            <a:ext cx="4038600" cy="2252733"/>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A difference test:</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t-test</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ANOVA</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Fisher’s exact test</a:t>
            </a:r>
          </a:p>
        </p:txBody>
      </p:sp>
    </p:spTree>
    <p:extLst>
      <p:ext uri="{BB962C8B-B14F-4D97-AF65-F5344CB8AC3E}">
        <p14:creationId xmlns:p14="http://schemas.microsoft.com/office/powerpoint/2010/main" val="2630778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A4A4BF7F-CB5C-F443-090B-8756E675793A}"/>
              </a:ext>
            </a:extLst>
          </p:cNvPr>
          <p:cNvSpPr/>
          <p:nvPr/>
        </p:nvSpPr>
        <p:spPr>
          <a:xfrm>
            <a:off x="0" y="6540158"/>
            <a:ext cx="18288000" cy="3752033"/>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8" name="TextBox 8"/>
          <p:cNvSpPr txBox="1"/>
          <p:nvPr/>
        </p:nvSpPr>
        <p:spPr>
          <a:xfrm>
            <a:off x="1941857" y="2432151"/>
            <a:ext cx="14820900" cy="3977692"/>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Using statistical/ML models to </a:t>
            </a:r>
            <a:r>
              <a:rPr lang="en-US" sz="2600" b="1" dirty="0">
                <a:solidFill>
                  <a:srgbClr val="404040"/>
                </a:solidFill>
                <a:latin typeface="Montserrat" pitchFamily="2" charset="77"/>
              </a:rPr>
              <a:t>predict outcomes / classify new data</a:t>
            </a:r>
            <a:r>
              <a:rPr lang="en-US" sz="2600" dirty="0">
                <a:solidFill>
                  <a:srgbClr val="404040"/>
                </a:solidFill>
                <a:latin typeface="Montserrat" pitchFamily="2" charset="77"/>
              </a:rPr>
              <a:t>.</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Discovering and quantifying the relationships between predictor variables and outcome.</a:t>
            </a:r>
          </a:p>
          <a:p>
            <a:pPr>
              <a:lnSpc>
                <a:spcPts val="4480"/>
              </a:lnSpc>
            </a:pPr>
            <a:endParaRPr lang="en-US" sz="2600" dirty="0">
              <a:solidFill>
                <a:srgbClr val="404040"/>
              </a:solidFill>
              <a:latin typeface="Montserrat" pitchFamily="2" charset="77"/>
            </a:endParaRPr>
          </a:p>
          <a:p>
            <a:pPr>
              <a:lnSpc>
                <a:spcPts val="4480"/>
              </a:lnSpc>
            </a:pPr>
            <a:r>
              <a:rPr lang="en-US" sz="2600" b="1" dirty="0">
                <a:solidFill>
                  <a:srgbClr val="404040"/>
                </a:solidFill>
                <a:latin typeface="Montserrat" pitchFamily="2" charset="77"/>
              </a:rPr>
              <a:t>Prediction (Regression) == </a:t>
            </a:r>
            <a:r>
              <a:rPr lang="en-US" sz="2600" dirty="0">
                <a:solidFill>
                  <a:srgbClr val="404040"/>
                </a:solidFill>
                <a:latin typeface="Montserrat" pitchFamily="2" charset="77"/>
              </a:rPr>
              <a:t>outcome is continuous (weight of newborn)</a:t>
            </a:r>
          </a:p>
          <a:p>
            <a:pPr>
              <a:lnSpc>
                <a:spcPts val="4480"/>
              </a:lnSpc>
            </a:pPr>
            <a:r>
              <a:rPr lang="en-US" sz="2600" b="1" dirty="0">
                <a:solidFill>
                  <a:srgbClr val="404040"/>
                </a:solidFill>
                <a:latin typeface="Montserrat" pitchFamily="2" charset="77"/>
              </a:rPr>
              <a:t>Classification == </a:t>
            </a:r>
            <a:r>
              <a:rPr lang="en-US" sz="2600" dirty="0">
                <a:solidFill>
                  <a:srgbClr val="404040"/>
                </a:solidFill>
                <a:latin typeface="Montserrat" pitchFamily="2" charset="77"/>
              </a:rPr>
              <a:t>outcome is a class/group (cystic fibrosis or healthy)</a:t>
            </a:r>
          </a:p>
          <a:p>
            <a:pPr>
              <a:lnSpc>
                <a:spcPts val="4480"/>
              </a:lnSpc>
            </a:pPr>
            <a:r>
              <a:rPr lang="en-US" sz="2600"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2133600" y="1080000"/>
            <a:ext cx="14152358"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PREDICTIVE MODEL / CLASSIFICATION</a:t>
            </a:r>
          </a:p>
        </p:txBody>
      </p:sp>
      <p:sp>
        <p:nvSpPr>
          <p:cNvPr id="20" name="TextBox 8">
            <a:extLst>
              <a:ext uri="{FF2B5EF4-FFF2-40B4-BE49-F238E27FC236}">
                <a16:creationId xmlns:a16="http://schemas.microsoft.com/office/drawing/2014/main" id="{15E3A822-C18F-EFB4-F48F-34FFB82F9407}"/>
              </a:ext>
            </a:extLst>
          </p:cNvPr>
          <p:cNvSpPr txBox="1"/>
          <p:nvPr/>
        </p:nvSpPr>
        <p:spPr>
          <a:xfrm>
            <a:off x="878682" y="6804674"/>
            <a:ext cx="3021740"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475282" y="7234144"/>
            <a:ext cx="6916118" cy="2698263"/>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4344339" y="6804673"/>
            <a:ext cx="1572643"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8098759" y="7173586"/>
            <a:ext cx="9808241" cy="2698262"/>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8084978" y="6804672"/>
            <a:ext cx="3954622"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11946374" y="6804671"/>
            <a:ext cx="2303026"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14859000" y="6804670"/>
            <a:ext cx="2720614"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K-Nearest </a:t>
            </a:r>
            <a:r>
              <a:rPr lang="en-US" b="1" dirty="0" err="1">
                <a:solidFill>
                  <a:srgbClr val="404040"/>
                </a:solidFill>
                <a:latin typeface="Montserrat" pitchFamily="2" charset="77"/>
              </a:rPr>
              <a:t>Neightbors</a:t>
            </a:r>
            <a:endParaRPr lang="en-US" b="1" dirty="0">
              <a:solidFill>
                <a:srgbClr val="404040"/>
              </a:solidFill>
              <a:latin typeface="Montserrat" pitchFamily="2" charset="77"/>
            </a:endParaRPr>
          </a:p>
        </p:txBody>
      </p:sp>
      <p:sp>
        <p:nvSpPr>
          <p:cNvPr id="27" name="TextBox 26">
            <a:extLst>
              <a:ext uri="{FF2B5EF4-FFF2-40B4-BE49-F238E27FC236}">
                <a16:creationId xmlns:a16="http://schemas.microsoft.com/office/drawing/2014/main" id="{18F36812-B476-9595-E0BB-DE7163988868}"/>
              </a:ext>
            </a:extLst>
          </p:cNvPr>
          <p:cNvSpPr txBox="1"/>
          <p:nvPr/>
        </p:nvSpPr>
        <p:spPr>
          <a:xfrm>
            <a:off x="4700372" y="9963763"/>
            <a:ext cx="9399814" cy="369332"/>
          </a:xfrm>
          <a:prstGeom prst="rect">
            <a:avLst/>
          </a:prstGeom>
          <a:noFill/>
        </p:spPr>
        <p:txBody>
          <a:bodyPr wrap="square">
            <a:spAutoFit/>
          </a:bodyPr>
          <a:lstStyle/>
          <a:p>
            <a:r>
              <a:rPr lang="en-DK" dirty="0"/>
              <a:t>https://towardsdatascience.com/top-machine-learning-algorithms-for-classification-2197870ff501</a:t>
            </a:r>
          </a:p>
        </p:txBody>
      </p:sp>
    </p:spTree>
    <p:extLst>
      <p:ext uri="{BB962C8B-B14F-4D97-AF65-F5344CB8AC3E}">
        <p14:creationId xmlns:p14="http://schemas.microsoft.com/office/powerpoint/2010/main" val="335467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588139"/>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2" name="Freeform 4">
            <a:extLst>
              <a:ext uri="{FF2B5EF4-FFF2-40B4-BE49-F238E27FC236}">
                <a16:creationId xmlns:a16="http://schemas.microsoft.com/office/drawing/2014/main" id="{A4A4BF7F-CB5C-F443-090B-8756E675793A}"/>
              </a:ext>
            </a:extLst>
          </p:cNvPr>
          <p:cNvSpPr/>
          <p:nvPr/>
        </p:nvSpPr>
        <p:spPr>
          <a:xfrm>
            <a:off x="8959516" y="2526048"/>
            <a:ext cx="9303084" cy="7799052"/>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8" name="TextBox 8"/>
          <p:cNvSpPr txBox="1"/>
          <p:nvPr/>
        </p:nvSpPr>
        <p:spPr>
          <a:xfrm>
            <a:off x="1092373" y="3162300"/>
            <a:ext cx="7221786" cy="6286016"/>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A model trained and evaluated using class labels is used to </a:t>
            </a:r>
            <a:r>
              <a:rPr lang="en-US" sz="2600" b="1" dirty="0">
                <a:solidFill>
                  <a:srgbClr val="404040"/>
                </a:solidFill>
                <a:latin typeface="Montserrat" pitchFamily="2" charset="77"/>
              </a:rPr>
              <a:t>classify</a:t>
            </a:r>
            <a:r>
              <a:rPr lang="en-US" sz="2600" dirty="0">
                <a:solidFill>
                  <a:srgbClr val="404040"/>
                </a:solidFill>
                <a:latin typeface="Montserrat" pitchFamily="2" charset="77"/>
              </a:rPr>
              <a:t> a new data point (label unknown).</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Probability</a:t>
            </a:r>
            <a:r>
              <a:rPr lang="en-US" sz="2600" dirty="0">
                <a:solidFill>
                  <a:srgbClr val="404040"/>
                </a:solidFill>
                <a:latin typeface="Montserrat" pitchFamily="2" charset="77"/>
              </a:rPr>
              <a:t> (0.68 Cheery &amp; 0.32 Grape)</a:t>
            </a: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Response</a:t>
            </a:r>
            <a:r>
              <a:rPr lang="en-US" sz="2600" dirty="0">
                <a:solidFill>
                  <a:srgbClr val="404040"/>
                </a:solidFill>
                <a:latin typeface="Montserrat" pitchFamily="2" charset="77"/>
              </a:rPr>
              <a:t> (Cheery)</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Some models have features like </a:t>
            </a:r>
            <a:r>
              <a:rPr lang="en-US" sz="2600" b="1" dirty="0">
                <a:solidFill>
                  <a:srgbClr val="404040"/>
                </a:solidFill>
                <a:latin typeface="Montserrat" pitchFamily="2" charset="77"/>
              </a:rPr>
              <a:t>feature importance ranking</a:t>
            </a:r>
            <a:r>
              <a:rPr lang="en-US" sz="2600" dirty="0">
                <a:solidFill>
                  <a:srgbClr val="404040"/>
                </a:solidFill>
                <a:latin typeface="Montserrat" pitchFamily="2" charset="77"/>
              </a:rPr>
              <a:t>.</a:t>
            </a:r>
          </a:p>
          <a:p>
            <a:pPr>
              <a:lnSpc>
                <a:spcPts val="4480"/>
              </a:lnSpc>
            </a:pPr>
            <a:r>
              <a:rPr lang="en-US" sz="2600" dirty="0">
                <a:solidFill>
                  <a:srgbClr val="404040"/>
                </a:solidFill>
                <a:latin typeface="Montserrat" pitchFamily="2" charset="77"/>
              </a:rPr>
              <a:t>What feature/variable is most important for classification, i.e. size, shape or color?</a:t>
            </a:r>
          </a:p>
        </p:txBody>
      </p:sp>
      <p:sp>
        <p:nvSpPr>
          <p:cNvPr id="10" name="TextBox 7">
            <a:extLst>
              <a:ext uri="{FF2B5EF4-FFF2-40B4-BE49-F238E27FC236}">
                <a16:creationId xmlns:a16="http://schemas.microsoft.com/office/drawing/2014/main" id="{B8E00E61-96CE-8A79-7C82-3B751B4651F8}"/>
              </a:ext>
            </a:extLst>
          </p:cNvPr>
          <p:cNvSpPr txBox="1"/>
          <p:nvPr/>
        </p:nvSpPr>
        <p:spPr>
          <a:xfrm>
            <a:off x="2185151" y="1059434"/>
            <a:ext cx="13969249"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CLASSIFICATION OF FRUIT - EXAMPLE</a:t>
            </a:r>
          </a:p>
        </p:txBody>
      </p:sp>
      <p:sp>
        <p:nvSpPr>
          <p:cNvPr id="4" name="TextBox 8">
            <a:extLst>
              <a:ext uri="{FF2B5EF4-FFF2-40B4-BE49-F238E27FC236}">
                <a16:creationId xmlns:a16="http://schemas.microsoft.com/office/drawing/2014/main" id="{CFA9CE7A-B5FB-65CC-DC77-1CCF1C3E93E5}"/>
              </a:ext>
            </a:extLst>
          </p:cNvPr>
          <p:cNvSpPr txBox="1"/>
          <p:nvPr/>
        </p:nvSpPr>
        <p:spPr>
          <a:xfrm>
            <a:off x="10134600" y="3390900"/>
            <a:ext cx="6629400" cy="521489"/>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Decision Tree – Fruit Classification</a:t>
            </a:r>
            <a:endParaRPr lang="en-US" sz="2800" dirty="0">
              <a:solidFill>
                <a:srgbClr val="404040"/>
              </a:solidFill>
              <a:latin typeface="Montserrat" pitchFamily="2" charset="77"/>
            </a:endParaRPr>
          </a:p>
        </p:txBody>
      </p:sp>
      <p:grpSp>
        <p:nvGrpSpPr>
          <p:cNvPr id="54" name="Group 53">
            <a:extLst>
              <a:ext uri="{FF2B5EF4-FFF2-40B4-BE49-F238E27FC236}">
                <a16:creationId xmlns:a16="http://schemas.microsoft.com/office/drawing/2014/main" id="{17D97D31-F045-22BA-8E0F-193C232477DC}"/>
              </a:ext>
            </a:extLst>
          </p:cNvPr>
          <p:cNvGrpSpPr/>
          <p:nvPr/>
        </p:nvGrpSpPr>
        <p:grpSpPr>
          <a:xfrm>
            <a:off x="9340516" y="4610100"/>
            <a:ext cx="8109284" cy="4582274"/>
            <a:chOff x="8907965" y="4610100"/>
            <a:chExt cx="8871284" cy="4734674"/>
          </a:xfrm>
        </p:grpSpPr>
        <p:pic>
          <p:nvPicPr>
            <p:cNvPr id="3" name="Picture 2" descr="A diagram of a tree&#10;&#10;Description automatically generated">
              <a:extLst>
                <a:ext uri="{FF2B5EF4-FFF2-40B4-BE49-F238E27FC236}">
                  <a16:creationId xmlns:a16="http://schemas.microsoft.com/office/drawing/2014/main" id="{5BD5326C-51BA-A80C-DB22-E990F856FDC7}"/>
                </a:ext>
              </a:extLst>
            </p:cNvPr>
            <p:cNvPicPr>
              <a:picLocks noChangeAspect="1"/>
            </p:cNvPicPr>
            <p:nvPr/>
          </p:nvPicPr>
          <p:blipFill rotWithShape="1">
            <a:blip r:embed="rId3">
              <a:extLst>
                <a:ext uri="{28A0092B-C50C-407E-A947-70E740481C1C}">
                  <a14:useLocalDpi xmlns:a14="http://schemas.microsoft.com/office/drawing/2010/main" val="0"/>
                </a:ext>
              </a:extLst>
            </a:blip>
            <a:srcRect l="1010" t="17647" r="1687" b="7843"/>
            <a:stretch/>
          </p:blipFill>
          <p:spPr>
            <a:xfrm>
              <a:off x="8907965" y="4610100"/>
              <a:ext cx="8871284" cy="4734674"/>
            </a:xfrm>
            <a:prstGeom prst="rect">
              <a:avLst/>
            </a:prstGeom>
          </p:spPr>
        </p:pic>
        <p:cxnSp>
          <p:nvCxnSpPr>
            <p:cNvPr id="19" name="Straight Arrow Connector 18">
              <a:extLst>
                <a:ext uri="{FF2B5EF4-FFF2-40B4-BE49-F238E27FC236}">
                  <a16:creationId xmlns:a16="http://schemas.microsoft.com/office/drawing/2014/main" id="{CCA20AFE-FDEB-AA75-15F2-E71B41C0707F}"/>
                </a:ext>
              </a:extLst>
            </p:cNvPr>
            <p:cNvCxnSpPr>
              <a:cxnSpLocks/>
            </p:cNvCxnSpPr>
            <p:nvPr/>
          </p:nvCxnSpPr>
          <p:spPr>
            <a:xfrm>
              <a:off x="13792200" y="5295900"/>
              <a:ext cx="1905000" cy="661539"/>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9A6A25-B478-33EC-9B26-D0A595B7CCF3}"/>
                </a:ext>
              </a:extLst>
            </p:cNvPr>
            <p:cNvCxnSpPr>
              <a:cxnSpLocks/>
            </p:cNvCxnSpPr>
            <p:nvPr/>
          </p:nvCxnSpPr>
          <p:spPr>
            <a:xfrm flipH="1">
              <a:off x="15925800" y="6667500"/>
              <a:ext cx="228600" cy="609600"/>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EEBDC75-E184-EFA8-61CC-08EE565C61F5}"/>
                </a:ext>
              </a:extLst>
            </p:cNvPr>
            <p:cNvCxnSpPr>
              <a:cxnSpLocks/>
            </p:cNvCxnSpPr>
            <p:nvPr/>
          </p:nvCxnSpPr>
          <p:spPr>
            <a:xfrm flipH="1">
              <a:off x="15544800" y="7962900"/>
              <a:ext cx="152400" cy="609600"/>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1117065F-C186-0128-F7DE-A022F7F1438F}"/>
                </a:ext>
              </a:extLst>
            </p:cNvPr>
            <p:cNvSpPr/>
            <p:nvPr/>
          </p:nvSpPr>
          <p:spPr>
            <a:xfrm>
              <a:off x="15068550" y="8572500"/>
              <a:ext cx="857250" cy="609600"/>
            </a:xfrm>
            <a:prstGeom prst="ellipse">
              <a:avLst/>
            </a:prstGeom>
            <a:noFill/>
            <a:ln>
              <a:solidFill>
                <a:srgbClr val="941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Tree>
    <p:extLst>
      <p:ext uri="{BB962C8B-B14F-4D97-AF65-F5344CB8AC3E}">
        <p14:creationId xmlns:p14="http://schemas.microsoft.com/office/powerpoint/2010/main" val="34744959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0.png"/></Relationships>
</file>

<file path=ppt/webextensions/webextension1.xml><?xml version="1.0" encoding="utf-8"?>
<we:webextension xmlns:we="http://schemas.microsoft.com/office/webextensions/webextension/2010/11" id="{0282B0EB-8AF5-CF4D-B1E2-6EA897342324}">
  <we:reference id="wa200001661" version="2.1.0.2" store="en-US" storeType="OMEX"/>
  <we:alternateReferences>
    <we:reference id="WA200001661" version="2.1.0.2" store="WA200001661" storeType="OMEX"/>
  </we:alternateReferences>
  <we:properties>
    <we:property name="time" value="1200"/>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41270</TotalTime>
  <Words>2043</Words>
  <Application>Microsoft Macintosh PowerPoint</Application>
  <PresentationFormat>Custom</PresentationFormat>
  <Paragraphs>342</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Now</vt:lpstr>
      <vt:lpstr>Montserrat Bold</vt:lpstr>
      <vt:lpstr>Montserrat</vt:lpstr>
      <vt:lpstr>Now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144</cp:revision>
  <dcterms:created xsi:type="dcterms:W3CDTF">2006-08-16T00:00:00Z</dcterms:created>
  <dcterms:modified xsi:type="dcterms:W3CDTF">2023-11-10T15:02:17Z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